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7" r:id="rId3"/>
    <p:sldId id="262" r:id="rId4"/>
    <p:sldId id="289" r:id="rId5"/>
    <p:sldId id="291" r:id="rId6"/>
    <p:sldId id="295" r:id="rId7"/>
    <p:sldId id="296" r:id="rId8"/>
    <p:sldId id="297" r:id="rId9"/>
    <p:sldId id="299" r:id="rId10"/>
    <p:sldId id="292" r:id="rId11"/>
    <p:sldId id="298" r:id="rId12"/>
    <p:sldId id="307" r:id="rId13"/>
    <p:sldId id="305" r:id="rId14"/>
    <p:sldId id="306" r:id="rId15"/>
    <p:sldId id="293" r:id="rId16"/>
    <p:sldId id="308" r:id="rId17"/>
    <p:sldId id="303" r:id="rId18"/>
    <p:sldId id="312" r:id="rId19"/>
    <p:sldId id="309" r:id="rId20"/>
    <p:sldId id="310" r:id="rId21"/>
    <p:sldId id="311" r:id="rId22"/>
    <p:sldId id="313" r:id="rId23"/>
    <p:sldId id="457" r:id="rId24"/>
    <p:sldId id="458" r:id="rId25"/>
    <p:sldId id="459" r:id="rId26"/>
    <p:sldId id="460" r:id="rId27"/>
    <p:sldId id="462" r:id="rId28"/>
    <p:sldId id="463" r:id="rId29"/>
    <p:sldId id="464" r:id="rId30"/>
    <p:sldId id="466" r:id="rId31"/>
    <p:sldId id="465" r:id="rId32"/>
    <p:sldId id="468" r:id="rId33"/>
    <p:sldId id="469" r:id="rId34"/>
    <p:sldId id="470" r:id="rId35"/>
    <p:sldId id="471" r:id="rId36"/>
    <p:sldId id="473" r:id="rId37"/>
    <p:sldId id="474" r:id="rId38"/>
    <p:sldId id="475" r:id="rId39"/>
    <p:sldId id="476" r:id="rId40"/>
    <p:sldId id="477" r:id="rId41"/>
    <p:sldId id="478" r:id="rId42"/>
    <p:sldId id="479" r:id="rId43"/>
    <p:sldId id="480" r:id="rId44"/>
    <p:sldId id="290" r:id="rId45"/>
    <p:sldId id="46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79813" autoAdjust="0"/>
  </p:normalViewPr>
  <p:slideViewPr>
    <p:cSldViewPr snapToGrid="0">
      <p:cViewPr varScale="1">
        <p:scale>
          <a:sx n="71" d="100"/>
          <a:sy n="71" d="100"/>
        </p:scale>
        <p:origin x="104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A3E399-DBB8-4F7E-BC97-02E3AA5E0675}" type="datetimeFigureOut">
              <a:rPr lang="en-GB" smtClean="0"/>
              <a:t>28/02/2019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DA493-A448-4FDF-A0A5-93D9126EB89A}" type="slidenum">
              <a:rPr lang="en-GB" smtClean="0"/>
              <a:t>‹#›</a:t>
            </a:fld>
            <a:endParaRPr lang="en-GB"/>
          </a:p>
        </p:txBody>
      </p:sp>
    </p:spTree>
    <p:extLst>
      <p:ext uri="{BB962C8B-B14F-4D97-AF65-F5344CB8AC3E}">
        <p14:creationId xmlns:p14="http://schemas.microsoft.com/office/powerpoint/2010/main" val="1429459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noProof="0" dirty="0"/>
          </a:p>
        </p:txBody>
      </p:sp>
      <p:sp>
        <p:nvSpPr>
          <p:cNvPr id="4" name="Slide Number Placeholder 3"/>
          <p:cNvSpPr>
            <a:spLocks noGrp="1"/>
          </p:cNvSpPr>
          <p:nvPr>
            <p:ph type="sldNum" sz="quarter" idx="10"/>
          </p:nvPr>
        </p:nvSpPr>
        <p:spPr/>
        <p:txBody>
          <a:bodyPr/>
          <a:lstStyle/>
          <a:p>
            <a:fld id="{C88DA493-A448-4FDF-A0A5-93D9126EB89A}" type="slidenum">
              <a:rPr lang="en-GB" smtClean="0"/>
              <a:t>3</a:t>
            </a:fld>
            <a:endParaRPr lang="en-GB"/>
          </a:p>
        </p:txBody>
      </p:sp>
    </p:spTree>
    <p:extLst>
      <p:ext uri="{BB962C8B-B14F-4D97-AF65-F5344CB8AC3E}">
        <p14:creationId xmlns:p14="http://schemas.microsoft.com/office/powerpoint/2010/main" val="3931678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fld id="{C88DA493-A448-4FDF-A0A5-93D9126EB89A}" type="slidenum">
              <a:rPr lang="en-GB" smtClean="0"/>
              <a:t>15</a:t>
            </a:fld>
            <a:endParaRPr lang="en-GB"/>
          </a:p>
        </p:txBody>
      </p:sp>
    </p:spTree>
    <p:extLst>
      <p:ext uri="{BB962C8B-B14F-4D97-AF65-F5344CB8AC3E}">
        <p14:creationId xmlns:p14="http://schemas.microsoft.com/office/powerpoint/2010/main" val="477013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fld id="{C88DA493-A448-4FDF-A0A5-93D9126EB89A}" type="slidenum">
              <a:rPr lang="en-GB" smtClean="0"/>
              <a:t>17</a:t>
            </a:fld>
            <a:endParaRPr lang="en-GB"/>
          </a:p>
        </p:txBody>
      </p:sp>
    </p:spTree>
    <p:extLst>
      <p:ext uri="{BB962C8B-B14F-4D97-AF65-F5344CB8AC3E}">
        <p14:creationId xmlns:p14="http://schemas.microsoft.com/office/powerpoint/2010/main" val="2522076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It exploited</a:t>
            </a:r>
            <a:r>
              <a:rPr lang="en-GB" baseline="0" noProof="0" dirty="0"/>
              <a:t> a very “dumb” vulnerability!</a:t>
            </a:r>
            <a:endParaRPr lang="en-GB" noProof="0" dirty="0"/>
          </a:p>
        </p:txBody>
      </p:sp>
      <p:sp>
        <p:nvSpPr>
          <p:cNvPr id="4" name="Slide Number Placeholder 3"/>
          <p:cNvSpPr>
            <a:spLocks noGrp="1"/>
          </p:cNvSpPr>
          <p:nvPr>
            <p:ph type="sldNum" sz="quarter" idx="10"/>
          </p:nvPr>
        </p:nvSpPr>
        <p:spPr/>
        <p:txBody>
          <a:bodyPr/>
          <a:lstStyle/>
          <a:p>
            <a:fld id="{C88DA493-A448-4FDF-A0A5-93D9126EB89A}" type="slidenum">
              <a:rPr lang="en-GB" smtClean="0"/>
              <a:t>18</a:t>
            </a:fld>
            <a:endParaRPr lang="en-GB"/>
          </a:p>
        </p:txBody>
      </p:sp>
    </p:spTree>
    <p:extLst>
      <p:ext uri="{BB962C8B-B14F-4D97-AF65-F5344CB8AC3E}">
        <p14:creationId xmlns:p14="http://schemas.microsoft.com/office/powerpoint/2010/main" val="197334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-Like a ping</a:t>
            </a:r>
            <a:r>
              <a:rPr lang="en-GB" baseline="0" noProof="0" dirty="0"/>
              <a:t> but in a directory</a:t>
            </a:r>
          </a:p>
          <a:p>
            <a:r>
              <a:rPr lang="es-ES" baseline="0" noProof="0" dirty="0"/>
              <a:t>-</a:t>
            </a:r>
            <a:r>
              <a:rPr lang="en-GB" baseline="0" noProof="0" dirty="0"/>
              <a:t>Instead of using one register per instruction like in the toy example, here there is a 100 byte buffer between instructions.</a:t>
            </a:r>
          </a:p>
          <a:p>
            <a:r>
              <a:rPr lang="en-GB" baseline="0" noProof="0" dirty="0"/>
              <a:t>-They key to understand finger overflow is register 1020. It only assigns 100 bytes for user id!</a:t>
            </a:r>
            <a:endParaRPr lang="en-GB" noProof="0" dirty="0"/>
          </a:p>
        </p:txBody>
      </p:sp>
      <p:sp>
        <p:nvSpPr>
          <p:cNvPr id="4" name="Slide Number Placeholder 3"/>
          <p:cNvSpPr>
            <a:spLocks noGrp="1"/>
          </p:cNvSpPr>
          <p:nvPr>
            <p:ph type="sldNum" sz="quarter" idx="10"/>
          </p:nvPr>
        </p:nvSpPr>
        <p:spPr/>
        <p:txBody>
          <a:bodyPr/>
          <a:lstStyle/>
          <a:p>
            <a:fld id="{C88DA493-A448-4FDF-A0A5-93D9126EB89A}" type="slidenum">
              <a:rPr lang="en-GB" smtClean="0"/>
              <a:t>19</a:t>
            </a:fld>
            <a:endParaRPr lang="en-GB"/>
          </a:p>
        </p:txBody>
      </p:sp>
    </p:spTree>
    <p:extLst>
      <p:ext uri="{BB962C8B-B14F-4D97-AF65-F5344CB8AC3E}">
        <p14:creationId xmlns:p14="http://schemas.microsoft.com/office/powerpoint/2010/main" val="3631366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-Since the finger process didn’t check</a:t>
            </a:r>
            <a:r>
              <a:rPr lang="en-GB" baseline="0" noProof="0" dirty="0"/>
              <a:t> the size of incoming data, it copies the data into RAM past of the end of the buffer’s assigned space.</a:t>
            </a:r>
            <a:endParaRPr lang="en-GB" noProof="0" dirty="0"/>
          </a:p>
        </p:txBody>
      </p:sp>
      <p:sp>
        <p:nvSpPr>
          <p:cNvPr id="4" name="Slide Number Placeholder 3"/>
          <p:cNvSpPr>
            <a:spLocks noGrp="1"/>
          </p:cNvSpPr>
          <p:nvPr>
            <p:ph type="sldNum" sz="quarter" idx="10"/>
          </p:nvPr>
        </p:nvSpPr>
        <p:spPr/>
        <p:txBody>
          <a:bodyPr/>
          <a:lstStyle/>
          <a:p>
            <a:fld id="{C88DA493-A448-4FDF-A0A5-93D9126EB89A}" type="slidenum">
              <a:rPr lang="en-GB" smtClean="0"/>
              <a:t>20</a:t>
            </a:fld>
            <a:endParaRPr lang="en-GB"/>
          </a:p>
        </p:txBody>
      </p:sp>
    </p:spTree>
    <p:extLst>
      <p:ext uri="{BB962C8B-B14F-4D97-AF65-F5344CB8AC3E}">
        <p14:creationId xmlns:p14="http://schemas.microsoft.com/office/powerpoint/2010/main" val="793968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noProof="0" dirty="0"/>
              <a:t>For 1 (from 1260 until 1450)</a:t>
            </a:r>
          </a:p>
          <a:p>
            <a:pPr marL="0" indent="0">
              <a:buNone/>
            </a:pPr>
            <a:r>
              <a:rPr lang="en-GB" noProof="0" dirty="0"/>
              <a:t>-Commands like “</a:t>
            </a:r>
            <a:r>
              <a:rPr lang="en-GB" noProof="0" dirty="0" err="1"/>
              <a:t>cmd</a:t>
            </a:r>
            <a:r>
              <a:rPr lang="en-GB" noProof="0" dirty="0"/>
              <a:t>” on Windows to start the shell unsuspectedly. </a:t>
            </a:r>
          </a:p>
          <a:p>
            <a:pPr marL="0" indent="0">
              <a:buNone/>
            </a:pPr>
            <a:r>
              <a:rPr lang="en-GB" noProof="0" dirty="0"/>
              <a:t>-The commands are taken from the attacking host computer, not from the keyboard. These travel over the same connection used for the finger service.</a:t>
            </a:r>
          </a:p>
          <a:p>
            <a:pPr marL="0" indent="0">
              <a:buNone/>
            </a:pPr>
            <a:endParaRPr lang="en-GB" noProof="0" dirty="0"/>
          </a:p>
          <a:p>
            <a:pPr marL="0" indent="0">
              <a:buNone/>
            </a:pPr>
            <a:r>
              <a:rPr lang="en-GB" noProof="0" dirty="0"/>
              <a:t>For 2 (1180)</a:t>
            </a:r>
          </a:p>
          <a:p>
            <a:pPr marL="0" indent="0">
              <a:buNone/>
            </a:pPr>
            <a:r>
              <a:rPr lang="en-GB" noProof="0" dirty="0"/>
              <a:t>-The overflow data overwrote the return address.</a:t>
            </a:r>
          </a:p>
          <a:p>
            <a:pPr marL="0" indent="0">
              <a:buNone/>
            </a:pPr>
            <a:r>
              <a:rPr lang="en-GB" noProof="0" dirty="0"/>
              <a:t>-Once the read function finished, it tried to return its caller by using the address stored at 1180, but the overflow rewrote that to 1260.</a:t>
            </a:r>
          </a:p>
          <a:p>
            <a:pPr marL="0" indent="0">
              <a:buNone/>
            </a:pPr>
            <a:endParaRPr lang="es-ES" noProof="0" dirty="0"/>
          </a:p>
          <a:p>
            <a:pPr marL="0" indent="0">
              <a:buNone/>
            </a:pPr>
            <a:r>
              <a:rPr lang="es-ES" noProof="0" dirty="0"/>
              <a:t>I</a:t>
            </a:r>
            <a:r>
              <a:rPr lang="en-GB" noProof="0" dirty="0"/>
              <a:t>n the case of the Morris worm, the commands installed the worm in the attacked computer.</a:t>
            </a:r>
          </a:p>
        </p:txBody>
      </p:sp>
      <p:sp>
        <p:nvSpPr>
          <p:cNvPr id="4" name="Slide Number Placeholder 3"/>
          <p:cNvSpPr>
            <a:spLocks noGrp="1"/>
          </p:cNvSpPr>
          <p:nvPr>
            <p:ph type="sldNum" sz="quarter" idx="10"/>
          </p:nvPr>
        </p:nvSpPr>
        <p:spPr/>
        <p:txBody>
          <a:bodyPr/>
          <a:lstStyle/>
          <a:p>
            <a:fld id="{C88DA493-A448-4FDF-A0A5-93D9126EB89A}" type="slidenum">
              <a:rPr lang="en-GB" smtClean="0"/>
              <a:t>21</a:t>
            </a:fld>
            <a:endParaRPr lang="en-GB"/>
          </a:p>
        </p:txBody>
      </p:sp>
    </p:spTree>
    <p:extLst>
      <p:ext uri="{BB962C8B-B14F-4D97-AF65-F5344CB8AC3E}">
        <p14:creationId xmlns:p14="http://schemas.microsoft.com/office/powerpoint/2010/main" val="4259150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-Each process gets assigned resources to its island.</a:t>
            </a:r>
          </a:p>
        </p:txBody>
      </p:sp>
      <p:sp>
        <p:nvSpPr>
          <p:cNvPr id="4" name="Slide Number Placeholder 3"/>
          <p:cNvSpPr>
            <a:spLocks noGrp="1"/>
          </p:cNvSpPr>
          <p:nvPr>
            <p:ph type="sldNum" sz="quarter" idx="10"/>
          </p:nvPr>
        </p:nvSpPr>
        <p:spPr/>
        <p:txBody>
          <a:bodyPr/>
          <a:lstStyle/>
          <a:p>
            <a:fld id="{C88DA493-A448-4FDF-A0A5-93D9126EB89A}" type="slidenum">
              <a:rPr lang="en-GB" smtClean="0"/>
              <a:t>27</a:t>
            </a:fld>
            <a:endParaRPr lang="en-GB"/>
          </a:p>
        </p:txBody>
      </p:sp>
    </p:spTree>
    <p:extLst>
      <p:ext uri="{BB962C8B-B14F-4D97-AF65-F5344CB8AC3E}">
        <p14:creationId xmlns:p14="http://schemas.microsoft.com/office/powerpoint/2010/main" val="3551583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-Swiss bank vault</a:t>
            </a:r>
          </a:p>
          <a:p>
            <a:endParaRPr lang="en-GB" dirty="0"/>
          </a:p>
        </p:txBody>
      </p:sp>
      <p:sp>
        <p:nvSpPr>
          <p:cNvPr id="4" name="Slide Number Placeholder 3"/>
          <p:cNvSpPr>
            <a:spLocks noGrp="1"/>
          </p:cNvSpPr>
          <p:nvPr>
            <p:ph type="sldNum" sz="quarter" idx="10"/>
          </p:nvPr>
        </p:nvSpPr>
        <p:spPr/>
        <p:txBody>
          <a:bodyPr/>
          <a:lstStyle/>
          <a:p>
            <a:fld id="{C88DA493-A448-4FDF-A0A5-93D9126EB89A}" type="slidenum">
              <a:rPr lang="en-GB" smtClean="0"/>
              <a:t>28</a:t>
            </a:fld>
            <a:endParaRPr lang="en-GB"/>
          </a:p>
        </p:txBody>
      </p:sp>
    </p:spTree>
    <p:extLst>
      <p:ext uri="{BB962C8B-B14F-4D97-AF65-F5344CB8AC3E}">
        <p14:creationId xmlns:p14="http://schemas.microsoft.com/office/powerpoint/2010/main" val="3237185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fld id="{C88DA493-A448-4FDF-A0A5-93D9126EB89A}" type="slidenum">
              <a:rPr lang="en-GB" smtClean="0"/>
              <a:t>29</a:t>
            </a:fld>
            <a:endParaRPr lang="en-GB"/>
          </a:p>
        </p:txBody>
      </p:sp>
    </p:spTree>
    <p:extLst>
      <p:ext uri="{BB962C8B-B14F-4D97-AF65-F5344CB8AC3E}">
        <p14:creationId xmlns:p14="http://schemas.microsoft.com/office/powerpoint/2010/main" val="2300427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-In an application for the military, you rather have large false negatives (one false positive is a security breach).</a:t>
            </a:r>
          </a:p>
          <a:p>
            <a:r>
              <a:rPr lang="en-GB" noProof="0" dirty="0"/>
              <a:t>-in contrast, in a gym door you can allow to have more false positives to reduce the false negatives and thus, have les cue.</a:t>
            </a:r>
          </a:p>
        </p:txBody>
      </p:sp>
      <p:sp>
        <p:nvSpPr>
          <p:cNvPr id="4" name="Slide Number Placeholder 3"/>
          <p:cNvSpPr>
            <a:spLocks noGrp="1"/>
          </p:cNvSpPr>
          <p:nvPr>
            <p:ph type="sldNum" sz="quarter" idx="10"/>
          </p:nvPr>
        </p:nvSpPr>
        <p:spPr/>
        <p:txBody>
          <a:bodyPr/>
          <a:lstStyle/>
          <a:p>
            <a:fld id="{C88DA493-A448-4FDF-A0A5-93D9126EB89A}" type="slidenum">
              <a:rPr lang="en-GB" smtClean="0"/>
              <a:t>30</a:t>
            </a:fld>
            <a:endParaRPr lang="en-GB"/>
          </a:p>
        </p:txBody>
      </p:sp>
    </p:spTree>
    <p:extLst>
      <p:ext uri="{BB962C8B-B14F-4D97-AF65-F5344CB8AC3E}">
        <p14:creationId xmlns:p14="http://schemas.microsoft.com/office/powerpoint/2010/main" val="546646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-What’s the point of owning and securing a computer if you cannot enjoy it?</a:t>
            </a:r>
          </a:p>
          <a:p>
            <a:r>
              <a:rPr lang="en-GB" noProof="0" dirty="0"/>
              <a:t>-Rule-based: due to external circumstances i.e. car ignition lock since it comes by default</a:t>
            </a:r>
          </a:p>
          <a:p>
            <a:r>
              <a:rPr lang="en-GB" noProof="0" dirty="0"/>
              <a:t>-Relativistic:</a:t>
            </a:r>
            <a:r>
              <a:rPr lang="en-GB" baseline="0" noProof="0" dirty="0"/>
              <a:t> outdo others i.e. hunter’s dilemma, to escape from danger you have to run faster than others </a:t>
            </a:r>
          </a:p>
          <a:p>
            <a:r>
              <a:rPr lang="en-GB" baseline="0" noProof="0" dirty="0"/>
              <a:t>-Rational: Systematic analysis i.e. the security process</a:t>
            </a:r>
            <a:endParaRPr lang="en-GB" noProof="0" dirty="0"/>
          </a:p>
        </p:txBody>
      </p:sp>
      <p:sp>
        <p:nvSpPr>
          <p:cNvPr id="4" name="Slide Number Placeholder 3"/>
          <p:cNvSpPr>
            <a:spLocks noGrp="1"/>
          </p:cNvSpPr>
          <p:nvPr>
            <p:ph type="sldNum" sz="quarter" idx="10"/>
          </p:nvPr>
        </p:nvSpPr>
        <p:spPr/>
        <p:txBody>
          <a:bodyPr/>
          <a:lstStyle/>
          <a:p>
            <a:fld id="{C88DA493-A448-4FDF-A0A5-93D9126EB89A}" type="slidenum">
              <a:rPr lang="en-GB" smtClean="0"/>
              <a:t>4</a:t>
            </a:fld>
            <a:endParaRPr lang="en-GB"/>
          </a:p>
        </p:txBody>
      </p:sp>
    </p:spTree>
    <p:extLst>
      <p:ext uri="{BB962C8B-B14F-4D97-AF65-F5344CB8AC3E}">
        <p14:creationId xmlns:p14="http://schemas.microsoft.com/office/powerpoint/2010/main" val="13021010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88DA493-A448-4FDF-A0A5-93D9126EB89A}" type="slidenum">
              <a:rPr lang="en-GB" smtClean="0"/>
              <a:t>31</a:t>
            </a:fld>
            <a:endParaRPr lang="en-GB"/>
          </a:p>
        </p:txBody>
      </p:sp>
    </p:spTree>
    <p:extLst>
      <p:ext uri="{BB962C8B-B14F-4D97-AF65-F5344CB8AC3E}">
        <p14:creationId xmlns:p14="http://schemas.microsoft.com/office/powerpoint/2010/main" val="1858119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computer starts, it runs the BIOS (motherboard). There is an option to open the BIOS interface (ESC button).</a:t>
            </a:r>
          </a:p>
          <a:p>
            <a:r>
              <a:rPr lang="en-US" dirty="0"/>
              <a:t>-The interface loads the bootstrap device (where the BIOS loads the OS, typically the hard drive).</a:t>
            </a:r>
          </a:p>
          <a:p>
            <a:r>
              <a:rPr lang="en-US" dirty="0"/>
              <a:t>-If the bootstrap device is not found, then the BIOS will look in other storage units, such as CD-ROM or USB.</a:t>
            </a:r>
          </a:p>
          <a:p>
            <a:endParaRPr lang="en-US" dirty="0"/>
          </a:p>
        </p:txBody>
      </p:sp>
      <p:sp>
        <p:nvSpPr>
          <p:cNvPr id="4" name="Slide Number Placeholder 3"/>
          <p:cNvSpPr>
            <a:spLocks noGrp="1"/>
          </p:cNvSpPr>
          <p:nvPr>
            <p:ph type="sldNum" sz="quarter" idx="10"/>
          </p:nvPr>
        </p:nvSpPr>
        <p:spPr/>
        <p:txBody>
          <a:bodyPr/>
          <a:lstStyle/>
          <a:p>
            <a:fld id="{4422AFD4-8F1A-8148-922D-AECEF72C197C}" type="slidenum">
              <a:rPr lang="en-US" smtClean="0"/>
              <a:t>33</a:t>
            </a:fld>
            <a:endParaRPr lang="en-US"/>
          </a:p>
        </p:txBody>
      </p:sp>
    </p:spTree>
    <p:extLst>
      <p:ext uri="{BB962C8B-B14F-4D97-AF65-F5344CB8AC3E}">
        <p14:creationId xmlns:p14="http://schemas.microsoft.com/office/powerpoint/2010/main" val="3817765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fld id="{C88DA493-A448-4FDF-A0A5-93D9126EB89A}" type="slidenum">
              <a:rPr lang="en-GB" smtClean="0"/>
              <a:t>35</a:t>
            </a:fld>
            <a:endParaRPr lang="en-GB"/>
          </a:p>
        </p:txBody>
      </p:sp>
    </p:spTree>
    <p:extLst>
      <p:ext uri="{BB962C8B-B14F-4D97-AF65-F5344CB8AC3E}">
        <p14:creationId xmlns:p14="http://schemas.microsoft.com/office/powerpoint/2010/main" val="1264367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-Arrows indicate data flow between processes and resources.</a:t>
            </a:r>
          </a:p>
          <a:p>
            <a:r>
              <a:rPr lang="en-GB" noProof="0" dirty="0"/>
              <a:t>-Control section is read-only.</a:t>
            </a:r>
          </a:p>
          <a:p>
            <a:r>
              <a:rPr lang="en-GB" noProof="0" dirty="0"/>
              <a:t>-Windows are output devices.</a:t>
            </a:r>
          </a:p>
          <a:p>
            <a:r>
              <a:rPr lang="en-GB" noProof="0" dirty="0"/>
              <a:t>-Processes can read/write the data section (data flows both ways). Each process has its own data section. </a:t>
            </a:r>
          </a:p>
          <a:p>
            <a:r>
              <a:rPr lang="en-GB" noProof="0" dirty="0"/>
              <a:t>-In the access matrix, P1 and P2 can only read the control section and read/write their respective data section. OS can do anything.</a:t>
            </a:r>
          </a:p>
          <a:p>
            <a:endParaRPr lang="en-GB" noProof="0" dirty="0"/>
          </a:p>
        </p:txBody>
      </p:sp>
      <p:sp>
        <p:nvSpPr>
          <p:cNvPr id="4" name="Slide Number Placeholder 3"/>
          <p:cNvSpPr>
            <a:spLocks noGrp="1"/>
          </p:cNvSpPr>
          <p:nvPr>
            <p:ph type="sldNum" sz="quarter" idx="10"/>
          </p:nvPr>
        </p:nvSpPr>
        <p:spPr/>
        <p:txBody>
          <a:bodyPr/>
          <a:lstStyle/>
          <a:p>
            <a:fld id="{C88DA493-A448-4FDF-A0A5-93D9126EB89A}" type="slidenum">
              <a:rPr lang="en-GB" smtClean="0"/>
              <a:t>40</a:t>
            </a:fld>
            <a:endParaRPr lang="en-GB"/>
          </a:p>
        </p:txBody>
      </p:sp>
    </p:spTree>
    <p:extLst>
      <p:ext uri="{BB962C8B-B14F-4D97-AF65-F5344CB8AC3E}">
        <p14:creationId xmlns:p14="http://schemas.microsoft.com/office/powerpoint/2010/main" val="2056736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noProof="0" dirty="0"/>
              <a:t>Every time the two sections and arrows appear, a process is being carried out.</a:t>
            </a:r>
          </a:p>
        </p:txBody>
      </p:sp>
      <p:sp>
        <p:nvSpPr>
          <p:cNvPr id="4" name="Slide Number Placeholder 3"/>
          <p:cNvSpPr>
            <a:spLocks noGrp="1"/>
          </p:cNvSpPr>
          <p:nvPr>
            <p:ph type="sldNum" sz="quarter" idx="10"/>
          </p:nvPr>
        </p:nvSpPr>
        <p:spPr/>
        <p:txBody>
          <a:bodyPr/>
          <a:lstStyle/>
          <a:p>
            <a:fld id="{C88DA493-A448-4FDF-A0A5-93D9126EB89A}" type="slidenum">
              <a:rPr lang="en-GB" smtClean="0"/>
              <a:t>42</a:t>
            </a:fld>
            <a:endParaRPr lang="en-GB"/>
          </a:p>
        </p:txBody>
      </p:sp>
    </p:spTree>
    <p:extLst>
      <p:ext uri="{BB962C8B-B14F-4D97-AF65-F5344CB8AC3E}">
        <p14:creationId xmlns:p14="http://schemas.microsoft.com/office/powerpoint/2010/main" val="3085938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-Program cannot touch driver’s sections and vice versa.</a:t>
            </a:r>
          </a:p>
          <a:p>
            <a:r>
              <a:rPr lang="en-GB" noProof="0" dirty="0"/>
              <a:t>-Program and driver can read their control sections but not write on them.</a:t>
            </a:r>
          </a:p>
          <a:p>
            <a:r>
              <a:rPr lang="en-GB" noProof="0" dirty="0"/>
              <a:t>-Program and driver can read and write on their data sections and in the shared data buffer.</a:t>
            </a:r>
          </a:p>
          <a:p>
            <a:r>
              <a:rPr lang="en-GB" noProof="0" dirty="0"/>
              <a:t>-OS can do everything.</a:t>
            </a:r>
          </a:p>
        </p:txBody>
      </p:sp>
      <p:sp>
        <p:nvSpPr>
          <p:cNvPr id="4" name="Slide Number Placeholder 3"/>
          <p:cNvSpPr>
            <a:spLocks noGrp="1"/>
          </p:cNvSpPr>
          <p:nvPr>
            <p:ph type="sldNum" sz="quarter" idx="10"/>
          </p:nvPr>
        </p:nvSpPr>
        <p:spPr/>
        <p:txBody>
          <a:bodyPr/>
          <a:lstStyle/>
          <a:p>
            <a:fld id="{C88DA493-A448-4FDF-A0A5-93D9126EB89A}" type="slidenum">
              <a:rPr lang="en-GB" smtClean="0"/>
              <a:t>43</a:t>
            </a:fld>
            <a:endParaRPr lang="en-GB"/>
          </a:p>
        </p:txBody>
      </p:sp>
    </p:spTree>
    <p:extLst>
      <p:ext uri="{BB962C8B-B14F-4D97-AF65-F5344CB8AC3E}">
        <p14:creationId xmlns:p14="http://schemas.microsoft.com/office/powerpoint/2010/main" val="1049527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-Step 6 builds</a:t>
            </a:r>
            <a:r>
              <a:rPr lang="en-GB" baseline="0" noProof="0" dirty="0"/>
              <a:t> upon the previous 5!</a:t>
            </a:r>
          </a:p>
          <a:p>
            <a:r>
              <a:rPr lang="en-GB" baseline="0" noProof="0" dirty="0"/>
              <a:t>-Only relying on rule and relativistic decisions makes people assume we all face the same risks i.e. not using pen drives in companies makes sense, but not so much in universities.</a:t>
            </a:r>
          </a:p>
          <a:p>
            <a:r>
              <a:rPr lang="en-GB" baseline="0" noProof="0" dirty="0"/>
              <a:t>-Bob’s PC (page 7) example of the security process</a:t>
            </a:r>
            <a:endParaRPr lang="en-GB" noProof="0" dirty="0"/>
          </a:p>
        </p:txBody>
      </p:sp>
      <p:sp>
        <p:nvSpPr>
          <p:cNvPr id="4" name="Slide Number Placeholder 3"/>
          <p:cNvSpPr>
            <a:spLocks noGrp="1"/>
          </p:cNvSpPr>
          <p:nvPr>
            <p:ph type="sldNum" sz="quarter" idx="10"/>
          </p:nvPr>
        </p:nvSpPr>
        <p:spPr/>
        <p:txBody>
          <a:bodyPr/>
          <a:lstStyle/>
          <a:p>
            <a:fld id="{C88DA493-A448-4FDF-A0A5-93D9126EB89A}" type="slidenum">
              <a:rPr lang="en-GB" smtClean="0"/>
              <a:t>5</a:t>
            </a:fld>
            <a:endParaRPr lang="en-GB"/>
          </a:p>
        </p:txBody>
      </p:sp>
    </p:spTree>
    <p:extLst>
      <p:ext uri="{BB962C8B-B14F-4D97-AF65-F5344CB8AC3E}">
        <p14:creationId xmlns:p14="http://schemas.microsoft.com/office/powerpoint/2010/main" val="3478471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-All computer</a:t>
            </a:r>
            <a:r>
              <a:rPr lang="en-GB" baseline="0" noProof="0" dirty="0"/>
              <a:t> programmes can be reduced to a set of simple mathematical instructions.</a:t>
            </a:r>
            <a:endParaRPr lang="en-GB" noProof="0" dirty="0"/>
          </a:p>
          <a:p>
            <a:r>
              <a:rPr lang="en-GB" noProof="0" dirty="0"/>
              <a:t>-Controlling the ACCESS</a:t>
            </a:r>
            <a:r>
              <a:rPr lang="en-GB" baseline="0" noProof="0" dirty="0"/>
              <a:t> to a computer.</a:t>
            </a:r>
          </a:p>
          <a:p>
            <a:r>
              <a:rPr lang="en-GB" baseline="0" noProof="0" dirty="0"/>
              <a:t>-Keeping the computer under control.</a:t>
            </a:r>
          </a:p>
          <a:p>
            <a:endParaRPr lang="en-GB" baseline="0" noProof="0" dirty="0"/>
          </a:p>
        </p:txBody>
      </p:sp>
      <p:sp>
        <p:nvSpPr>
          <p:cNvPr id="4" name="Slide Number Placeholder 3"/>
          <p:cNvSpPr>
            <a:spLocks noGrp="1"/>
          </p:cNvSpPr>
          <p:nvPr>
            <p:ph type="sldNum" sz="quarter" idx="10"/>
          </p:nvPr>
        </p:nvSpPr>
        <p:spPr/>
        <p:txBody>
          <a:bodyPr/>
          <a:lstStyle/>
          <a:p>
            <a:fld id="{C88DA493-A448-4FDF-A0A5-93D9126EB89A}" type="slidenum">
              <a:rPr lang="en-GB" smtClean="0"/>
              <a:t>7</a:t>
            </a:fld>
            <a:endParaRPr lang="en-GB"/>
          </a:p>
        </p:txBody>
      </p:sp>
    </p:spTree>
    <p:extLst>
      <p:ext uri="{BB962C8B-B14F-4D97-AF65-F5344CB8AC3E}">
        <p14:creationId xmlns:p14="http://schemas.microsoft.com/office/powerpoint/2010/main" val="3017724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-CPU is in</a:t>
            </a:r>
            <a:r>
              <a:rPr lang="en-GB" baseline="0" noProof="0" dirty="0"/>
              <a:t> charge of running all programmes.</a:t>
            </a:r>
          </a:p>
          <a:p>
            <a:r>
              <a:rPr lang="en-GB" baseline="0" noProof="0" dirty="0"/>
              <a:t>-PCI slot or daughterboard hold RAM.</a:t>
            </a:r>
          </a:p>
          <a:p>
            <a:r>
              <a:rPr lang="en-GB" baseline="0" noProof="0" dirty="0"/>
              <a:t>-The rest of the board is filled with I/O connectors, such as busses (USB, IDE, ATA, SATA, PCI), Ethernet and video connectors (DVI, VGA).</a:t>
            </a:r>
          </a:p>
          <a:p>
            <a:r>
              <a:rPr lang="es-ES" baseline="0" noProof="0" dirty="0"/>
              <a:t>-BIOS</a:t>
            </a:r>
            <a:endParaRPr lang="en-GB" noProof="0" dirty="0"/>
          </a:p>
        </p:txBody>
      </p:sp>
      <p:sp>
        <p:nvSpPr>
          <p:cNvPr id="4" name="Slide Number Placeholder 3"/>
          <p:cNvSpPr>
            <a:spLocks noGrp="1"/>
          </p:cNvSpPr>
          <p:nvPr>
            <p:ph type="sldNum" sz="quarter" idx="10"/>
          </p:nvPr>
        </p:nvSpPr>
        <p:spPr/>
        <p:txBody>
          <a:bodyPr/>
          <a:lstStyle/>
          <a:p>
            <a:fld id="{C88DA493-A448-4FDF-A0A5-93D9126EB89A}" type="slidenum">
              <a:rPr lang="en-GB" smtClean="0"/>
              <a:t>8</a:t>
            </a:fld>
            <a:endParaRPr lang="en-GB"/>
          </a:p>
        </p:txBody>
      </p:sp>
    </p:spTree>
    <p:extLst>
      <p:ext uri="{BB962C8B-B14F-4D97-AF65-F5344CB8AC3E}">
        <p14:creationId xmlns:p14="http://schemas.microsoft.com/office/powerpoint/2010/main" val="4193072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fld id="{C88DA493-A448-4FDF-A0A5-93D9126EB89A}" type="slidenum">
              <a:rPr lang="en-GB" smtClean="0"/>
              <a:t>10</a:t>
            </a:fld>
            <a:endParaRPr lang="en-GB"/>
          </a:p>
        </p:txBody>
      </p:sp>
    </p:spTree>
    <p:extLst>
      <p:ext uri="{BB962C8B-B14F-4D97-AF65-F5344CB8AC3E}">
        <p14:creationId xmlns:p14="http://schemas.microsoft.com/office/powerpoint/2010/main" val="386393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-Instruction 100 loads data from register 700 (2345).</a:t>
            </a:r>
          </a:p>
          <a:p>
            <a:r>
              <a:rPr lang="en-GB" noProof="0" dirty="0"/>
              <a:t>-Instruction 101 adds that to data</a:t>
            </a:r>
            <a:r>
              <a:rPr lang="en-GB" baseline="0" noProof="0" dirty="0"/>
              <a:t> in register 701 (2345+1171 = 3516)</a:t>
            </a:r>
          </a:p>
          <a:p>
            <a:r>
              <a:rPr lang="en-GB" baseline="0" noProof="0" dirty="0"/>
              <a:t>-Instruction 102 stores 3516 in data register 703.</a:t>
            </a:r>
          </a:p>
          <a:p>
            <a:r>
              <a:rPr lang="en-GB" noProof="0" dirty="0"/>
              <a:t>-Step</a:t>
            </a:r>
            <a:r>
              <a:rPr lang="en-GB" baseline="0" noProof="0" dirty="0"/>
              <a:t> 4 would be executing instruction 104, since the PC didn’t changed!</a:t>
            </a:r>
          </a:p>
          <a:p>
            <a:r>
              <a:rPr lang="en-GB" baseline="0" noProof="0" dirty="0"/>
              <a:t>-However, some programs are able to do so by using operations such as if, for, while, etc.</a:t>
            </a:r>
          </a:p>
        </p:txBody>
      </p:sp>
      <p:sp>
        <p:nvSpPr>
          <p:cNvPr id="4" name="Slide Number Placeholder 3"/>
          <p:cNvSpPr>
            <a:spLocks noGrp="1"/>
          </p:cNvSpPr>
          <p:nvPr>
            <p:ph type="sldNum" sz="quarter" idx="10"/>
          </p:nvPr>
        </p:nvSpPr>
        <p:spPr/>
        <p:txBody>
          <a:bodyPr/>
          <a:lstStyle/>
          <a:p>
            <a:fld id="{C88DA493-A448-4FDF-A0A5-93D9126EB89A}" type="slidenum">
              <a:rPr lang="en-GB" smtClean="0"/>
              <a:t>11</a:t>
            </a:fld>
            <a:endParaRPr lang="en-GB"/>
          </a:p>
        </p:txBody>
      </p:sp>
    </p:spTree>
    <p:extLst>
      <p:ext uri="{BB962C8B-B14F-4D97-AF65-F5344CB8AC3E}">
        <p14:creationId xmlns:p14="http://schemas.microsoft.com/office/powerpoint/2010/main" val="2793223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MSDOS: </a:t>
            </a:r>
            <a:r>
              <a:rPr lang="en-GB" noProof="0" dirty="0" err="1"/>
              <a:t>MicroSoft</a:t>
            </a:r>
            <a:r>
              <a:rPr lang="en-GB" noProof="0" dirty="0"/>
              <a:t> Disk Operating System or </a:t>
            </a:r>
            <a:r>
              <a:rPr lang="en-GB" noProof="0" dirty="0" err="1"/>
              <a:t>MicroSoft</a:t>
            </a:r>
            <a:r>
              <a:rPr lang="en-GB" baseline="0" noProof="0" dirty="0"/>
              <a:t> Dirty Operating System</a:t>
            </a:r>
            <a:r>
              <a:rPr lang="en-GB" noProof="0" dirty="0"/>
              <a:t> (https://www.youtube.com/watch?v=sDIK-C6dGks&amp;t=392s). It originally was the OS.</a:t>
            </a:r>
          </a:p>
        </p:txBody>
      </p:sp>
      <p:sp>
        <p:nvSpPr>
          <p:cNvPr id="4" name="Slide Number Placeholder 3"/>
          <p:cNvSpPr>
            <a:spLocks noGrp="1"/>
          </p:cNvSpPr>
          <p:nvPr>
            <p:ph type="sldNum" sz="quarter" idx="10"/>
          </p:nvPr>
        </p:nvSpPr>
        <p:spPr/>
        <p:txBody>
          <a:bodyPr/>
          <a:lstStyle/>
          <a:p>
            <a:fld id="{C88DA493-A448-4FDF-A0A5-93D9126EB89A}" type="slidenum">
              <a:rPr lang="en-GB" smtClean="0"/>
              <a:t>13</a:t>
            </a:fld>
            <a:endParaRPr lang="en-GB"/>
          </a:p>
        </p:txBody>
      </p:sp>
    </p:spTree>
    <p:extLst>
      <p:ext uri="{BB962C8B-B14F-4D97-AF65-F5344CB8AC3E}">
        <p14:creationId xmlns:p14="http://schemas.microsoft.com/office/powerpoint/2010/main" val="314090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-You can run Word twice!</a:t>
            </a:r>
          </a:p>
        </p:txBody>
      </p:sp>
      <p:sp>
        <p:nvSpPr>
          <p:cNvPr id="4" name="Slide Number Placeholder 3"/>
          <p:cNvSpPr>
            <a:spLocks noGrp="1"/>
          </p:cNvSpPr>
          <p:nvPr>
            <p:ph type="sldNum" sz="quarter" idx="10"/>
          </p:nvPr>
        </p:nvSpPr>
        <p:spPr/>
        <p:txBody>
          <a:bodyPr/>
          <a:lstStyle/>
          <a:p>
            <a:fld id="{C88DA493-A448-4FDF-A0A5-93D9126EB89A}" type="slidenum">
              <a:rPr lang="en-GB" smtClean="0"/>
              <a:t>14</a:t>
            </a:fld>
            <a:endParaRPr lang="en-GB"/>
          </a:p>
        </p:txBody>
      </p:sp>
    </p:spTree>
    <p:extLst>
      <p:ext uri="{BB962C8B-B14F-4D97-AF65-F5344CB8AC3E}">
        <p14:creationId xmlns:p14="http://schemas.microsoft.com/office/powerpoint/2010/main" val="3011535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DABA0262-DAB8-492D-A1E3-53E068D9354D}" type="datetimeFigureOut">
              <a:rPr lang="en-GB" smtClean="0"/>
              <a:t>28/02/2019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4EC8303-B1F5-4750-97B8-235113495769}" type="slidenum">
              <a:rPr lang="en-GB" smtClean="0"/>
              <a:t>‹#›</a:t>
            </a:fld>
            <a:endParaRPr lang="en-GB"/>
          </a:p>
        </p:txBody>
      </p:sp>
    </p:spTree>
    <p:extLst>
      <p:ext uri="{BB962C8B-B14F-4D97-AF65-F5344CB8AC3E}">
        <p14:creationId xmlns:p14="http://schemas.microsoft.com/office/powerpoint/2010/main" val="3543236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ABA0262-DAB8-492D-A1E3-53E068D9354D}" type="datetimeFigureOut">
              <a:rPr lang="en-GB" smtClean="0"/>
              <a:t>28/02/2019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4EC8303-B1F5-4750-97B8-235113495769}" type="slidenum">
              <a:rPr lang="en-GB" smtClean="0"/>
              <a:t>‹#›</a:t>
            </a:fld>
            <a:endParaRPr lang="en-GB"/>
          </a:p>
        </p:txBody>
      </p:sp>
    </p:spTree>
    <p:extLst>
      <p:ext uri="{BB962C8B-B14F-4D97-AF65-F5344CB8AC3E}">
        <p14:creationId xmlns:p14="http://schemas.microsoft.com/office/powerpoint/2010/main" val="2333455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ABA0262-DAB8-492D-A1E3-53E068D9354D}" type="datetimeFigureOut">
              <a:rPr lang="en-GB" smtClean="0"/>
              <a:t>28/02/2019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4EC8303-B1F5-4750-97B8-235113495769}" type="slidenum">
              <a:rPr lang="en-GB" smtClean="0"/>
              <a:t>‹#›</a:t>
            </a:fld>
            <a:endParaRPr lang="en-GB"/>
          </a:p>
        </p:txBody>
      </p:sp>
    </p:spTree>
    <p:extLst>
      <p:ext uri="{BB962C8B-B14F-4D97-AF65-F5344CB8AC3E}">
        <p14:creationId xmlns:p14="http://schemas.microsoft.com/office/powerpoint/2010/main" val="4204810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ABA0262-DAB8-492D-A1E3-53E068D9354D}" type="datetimeFigureOut">
              <a:rPr lang="en-GB" smtClean="0"/>
              <a:t>28/02/2019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4EC8303-B1F5-4750-97B8-235113495769}" type="slidenum">
              <a:rPr lang="en-GB" smtClean="0"/>
              <a:t>‹#›</a:t>
            </a:fld>
            <a:endParaRPr lang="en-GB"/>
          </a:p>
        </p:txBody>
      </p:sp>
    </p:spTree>
    <p:extLst>
      <p:ext uri="{BB962C8B-B14F-4D97-AF65-F5344CB8AC3E}">
        <p14:creationId xmlns:p14="http://schemas.microsoft.com/office/powerpoint/2010/main" val="1260436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BA0262-DAB8-492D-A1E3-53E068D9354D}" type="datetimeFigureOut">
              <a:rPr lang="en-GB" smtClean="0"/>
              <a:t>28/02/2019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4EC8303-B1F5-4750-97B8-235113495769}" type="slidenum">
              <a:rPr lang="en-GB" smtClean="0"/>
              <a:t>‹#›</a:t>
            </a:fld>
            <a:endParaRPr lang="en-GB"/>
          </a:p>
        </p:txBody>
      </p:sp>
    </p:spTree>
    <p:extLst>
      <p:ext uri="{BB962C8B-B14F-4D97-AF65-F5344CB8AC3E}">
        <p14:creationId xmlns:p14="http://schemas.microsoft.com/office/powerpoint/2010/main" val="4179773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DABA0262-DAB8-492D-A1E3-53E068D9354D}" type="datetimeFigureOut">
              <a:rPr lang="en-GB" smtClean="0"/>
              <a:t>28/02/2019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4EC8303-B1F5-4750-97B8-235113495769}" type="slidenum">
              <a:rPr lang="en-GB" smtClean="0"/>
              <a:t>‹#›</a:t>
            </a:fld>
            <a:endParaRPr lang="en-GB"/>
          </a:p>
        </p:txBody>
      </p:sp>
    </p:spTree>
    <p:extLst>
      <p:ext uri="{BB962C8B-B14F-4D97-AF65-F5344CB8AC3E}">
        <p14:creationId xmlns:p14="http://schemas.microsoft.com/office/powerpoint/2010/main" val="2714087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DABA0262-DAB8-492D-A1E3-53E068D9354D}" type="datetimeFigureOut">
              <a:rPr lang="en-GB" smtClean="0"/>
              <a:t>28/02/2019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4EC8303-B1F5-4750-97B8-235113495769}" type="slidenum">
              <a:rPr lang="en-GB" smtClean="0"/>
              <a:t>‹#›</a:t>
            </a:fld>
            <a:endParaRPr lang="en-GB"/>
          </a:p>
        </p:txBody>
      </p:sp>
    </p:spTree>
    <p:extLst>
      <p:ext uri="{BB962C8B-B14F-4D97-AF65-F5344CB8AC3E}">
        <p14:creationId xmlns:p14="http://schemas.microsoft.com/office/powerpoint/2010/main" val="2499363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DABA0262-DAB8-492D-A1E3-53E068D9354D}" type="datetimeFigureOut">
              <a:rPr lang="en-GB" smtClean="0"/>
              <a:t>28/02/2019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4EC8303-B1F5-4750-97B8-235113495769}" type="slidenum">
              <a:rPr lang="en-GB" smtClean="0"/>
              <a:t>‹#›</a:t>
            </a:fld>
            <a:endParaRPr lang="en-GB"/>
          </a:p>
        </p:txBody>
      </p:sp>
    </p:spTree>
    <p:extLst>
      <p:ext uri="{BB962C8B-B14F-4D97-AF65-F5344CB8AC3E}">
        <p14:creationId xmlns:p14="http://schemas.microsoft.com/office/powerpoint/2010/main" val="3853165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BA0262-DAB8-492D-A1E3-53E068D9354D}" type="datetimeFigureOut">
              <a:rPr lang="en-GB" smtClean="0"/>
              <a:t>28/02/2019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4EC8303-B1F5-4750-97B8-235113495769}" type="slidenum">
              <a:rPr lang="en-GB" smtClean="0"/>
              <a:t>‹#›</a:t>
            </a:fld>
            <a:endParaRPr lang="en-GB"/>
          </a:p>
        </p:txBody>
      </p:sp>
    </p:spTree>
    <p:extLst>
      <p:ext uri="{BB962C8B-B14F-4D97-AF65-F5344CB8AC3E}">
        <p14:creationId xmlns:p14="http://schemas.microsoft.com/office/powerpoint/2010/main" val="3634486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BA0262-DAB8-492D-A1E3-53E068D9354D}" type="datetimeFigureOut">
              <a:rPr lang="en-GB" smtClean="0"/>
              <a:t>28/02/2019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4EC8303-B1F5-4750-97B8-235113495769}" type="slidenum">
              <a:rPr lang="en-GB" smtClean="0"/>
              <a:t>‹#›</a:t>
            </a:fld>
            <a:endParaRPr lang="en-GB"/>
          </a:p>
        </p:txBody>
      </p:sp>
    </p:spTree>
    <p:extLst>
      <p:ext uri="{BB962C8B-B14F-4D97-AF65-F5344CB8AC3E}">
        <p14:creationId xmlns:p14="http://schemas.microsoft.com/office/powerpoint/2010/main" val="401187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BA0262-DAB8-492D-A1E3-53E068D9354D}" type="datetimeFigureOut">
              <a:rPr lang="en-GB" smtClean="0"/>
              <a:t>28/02/2019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4EC8303-B1F5-4750-97B8-235113495769}" type="slidenum">
              <a:rPr lang="en-GB" smtClean="0"/>
              <a:t>‹#›</a:t>
            </a:fld>
            <a:endParaRPr lang="en-GB"/>
          </a:p>
        </p:txBody>
      </p:sp>
    </p:spTree>
    <p:extLst>
      <p:ext uri="{BB962C8B-B14F-4D97-AF65-F5344CB8AC3E}">
        <p14:creationId xmlns:p14="http://schemas.microsoft.com/office/powerpoint/2010/main" val="308005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BA0262-DAB8-492D-A1E3-53E068D9354D}" type="datetimeFigureOut">
              <a:rPr lang="en-GB" smtClean="0"/>
              <a:t>28/02/2019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C8303-B1F5-4750-97B8-235113495769}" type="slidenum">
              <a:rPr lang="en-GB" smtClean="0"/>
              <a:t>‹#›</a:t>
            </a:fld>
            <a:endParaRPr lang="en-GB"/>
          </a:p>
        </p:txBody>
      </p:sp>
    </p:spTree>
    <p:extLst>
      <p:ext uri="{BB962C8B-B14F-4D97-AF65-F5344CB8AC3E}">
        <p14:creationId xmlns:p14="http://schemas.microsoft.com/office/powerpoint/2010/main" val="31201794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sDIK-C6dGks&amp;t=690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2.jpg"/><Relationship Id="rId4" Type="http://schemas.openxmlformats.org/officeDocument/2006/relationships/image" Target="../media/image1.jp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www.linuxcommand.org/" TargetMode="Externa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hyperlink" Target="http://www.linuxcommand.org/"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a:t>The Security Landscape &amp; Controlling Computers</a:t>
            </a:r>
          </a:p>
        </p:txBody>
      </p:sp>
    </p:spTree>
    <p:extLst>
      <p:ext uri="{BB962C8B-B14F-4D97-AF65-F5344CB8AC3E}">
        <p14:creationId xmlns:p14="http://schemas.microsoft.com/office/powerpoint/2010/main" val="35554013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0E7A02-6B74-45AD-9F19-C78A08983DBD}"/>
              </a:ext>
            </a:extLst>
          </p:cNvPr>
          <p:cNvSpPr>
            <a:spLocks noGrp="1"/>
          </p:cNvSpPr>
          <p:nvPr>
            <p:ph type="title"/>
          </p:nvPr>
        </p:nvSpPr>
        <p:spPr>
          <a:xfrm>
            <a:off x="377686" y="160246"/>
            <a:ext cx="10515600" cy="1131841"/>
          </a:xfrm>
        </p:spPr>
        <p:txBody>
          <a:bodyPr/>
          <a:lstStyle/>
          <a:p>
            <a:r>
              <a:rPr lang="en-GB" dirty="0"/>
              <a:t>Program Execution</a:t>
            </a:r>
          </a:p>
        </p:txBody>
      </p:sp>
      <p:sp>
        <p:nvSpPr>
          <p:cNvPr id="5" name="Content Placeholder 4">
            <a:extLst>
              <a:ext uri="{FF2B5EF4-FFF2-40B4-BE49-F238E27FC236}">
                <a16:creationId xmlns:a16="http://schemas.microsoft.com/office/drawing/2014/main" xmlns="" id="{8E28CE89-44C7-4010-92AF-B134722868B9}"/>
              </a:ext>
            </a:extLst>
          </p:cNvPr>
          <p:cNvSpPr>
            <a:spLocks noGrp="1"/>
          </p:cNvSpPr>
          <p:nvPr>
            <p:ph idx="1"/>
          </p:nvPr>
        </p:nvSpPr>
        <p:spPr>
          <a:xfrm>
            <a:off x="377685" y="1292086"/>
            <a:ext cx="5718315" cy="5405667"/>
          </a:xfrm>
        </p:spPr>
        <p:txBody>
          <a:bodyPr>
            <a:normAutofit fontScale="92500" lnSpcReduction="20000"/>
          </a:bodyPr>
          <a:lstStyle/>
          <a:p>
            <a:r>
              <a:rPr lang="en-GB" dirty="0"/>
              <a:t>RAM is divided into control and data sections.</a:t>
            </a:r>
          </a:p>
          <a:p>
            <a:endParaRPr lang="en-GB" dirty="0"/>
          </a:p>
          <a:p>
            <a:r>
              <a:rPr lang="en-GB" dirty="0"/>
              <a:t>Access errors are due to programming errors or security issues.</a:t>
            </a:r>
          </a:p>
          <a:p>
            <a:endParaRPr lang="en-GB" dirty="0"/>
          </a:p>
          <a:p>
            <a:r>
              <a:rPr lang="en-GB" dirty="0"/>
              <a:t>Each section is one byte (enough for a keyboard stroke but not for a command).</a:t>
            </a:r>
          </a:p>
          <a:p>
            <a:endParaRPr lang="en-GB" dirty="0"/>
          </a:p>
          <a:p>
            <a:r>
              <a:rPr lang="en-GB" dirty="0"/>
              <a:t>Instruction must allocate enough space for address.</a:t>
            </a:r>
          </a:p>
          <a:p>
            <a:endParaRPr lang="en-GB" dirty="0"/>
          </a:p>
          <a:p>
            <a:r>
              <a:rPr lang="en-GB" dirty="0"/>
              <a:t>Stacks and buffers also help.</a:t>
            </a:r>
          </a:p>
        </p:txBody>
      </p:sp>
      <p:pic>
        <p:nvPicPr>
          <p:cNvPr id="7" name="Picture 6">
            <a:extLst>
              <a:ext uri="{FF2B5EF4-FFF2-40B4-BE49-F238E27FC236}">
                <a16:creationId xmlns:a16="http://schemas.microsoft.com/office/drawing/2014/main" xmlns="" id="{6C6D5AED-CE8D-40FD-A4CB-474A118BB5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46163"/>
            <a:ext cx="5819687" cy="3619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951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896" y="151592"/>
            <a:ext cx="10515600" cy="1007511"/>
          </a:xfrm>
        </p:spPr>
        <p:txBody>
          <a:bodyPr/>
          <a:lstStyle/>
          <a:p>
            <a:r>
              <a:rPr lang="en-US" dirty="0"/>
              <a:t>Program Execution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2786" y="1573116"/>
            <a:ext cx="5872710" cy="432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5033882" y="5831887"/>
            <a:ext cx="2158668" cy="369332"/>
          </a:xfrm>
          <a:prstGeom prst="rect">
            <a:avLst/>
          </a:prstGeom>
          <a:noFill/>
        </p:spPr>
        <p:txBody>
          <a:bodyPr wrap="none" rtlCol="0">
            <a:spAutoFit/>
          </a:bodyPr>
          <a:lstStyle/>
          <a:p>
            <a:r>
              <a:rPr lang="en-GB" b="1" dirty="0">
                <a:solidFill>
                  <a:srgbClr val="00B050"/>
                </a:solidFill>
              </a:rPr>
              <a:t>What happens next?</a:t>
            </a:r>
          </a:p>
        </p:txBody>
      </p:sp>
      <p:sp>
        <p:nvSpPr>
          <p:cNvPr id="9" name="TextBox 8"/>
          <p:cNvSpPr txBox="1"/>
          <p:nvPr/>
        </p:nvSpPr>
        <p:spPr>
          <a:xfrm>
            <a:off x="125896" y="1002916"/>
            <a:ext cx="11940208" cy="646331"/>
          </a:xfrm>
          <a:prstGeom prst="rect">
            <a:avLst/>
          </a:prstGeom>
          <a:noFill/>
        </p:spPr>
        <p:txBody>
          <a:bodyPr wrap="square" rtlCol="0">
            <a:spAutoFit/>
          </a:bodyPr>
          <a:lstStyle/>
          <a:p>
            <a:r>
              <a:rPr lang="en-GB" dirty="0"/>
              <a:t>After running instructions 100 (load 2345), 101 (2345+1171=3516) and 102 (store 3516 in data section 703), the state of a program is the following:</a:t>
            </a:r>
          </a:p>
        </p:txBody>
      </p:sp>
      <p:sp>
        <p:nvSpPr>
          <p:cNvPr id="10" name="TextBox 9"/>
          <p:cNvSpPr txBox="1"/>
          <p:nvPr/>
        </p:nvSpPr>
        <p:spPr>
          <a:xfrm>
            <a:off x="4021311" y="2935568"/>
            <a:ext cx="806631" cy="461665"/>
          </a:xfrm>
          <a:prstGeom prst="rect">
            <a:avLst/>
          </a:prstGeom>
          <a:noFill/>
        </p:spPr>
        <p:txBody>
          <a:bodyPr wrap="none" rtlCol="0">
            <a:spAutoFit/>
          </a:bodyPr>
          <a:lstStyle/>
          <a:p>
            <a:r>
              <a:rPr lang="es-ES" sz="2400" b="1" dirty="0">
                <a:solidFill>
                  <a:schemeClr val="bg1"/>
                </a:solidFill>
              </a:rPr>
              <a:t>3516</a:t>
            </a:r>
            <a:endParaRPr lang="en-GB" b="1" dirty="0">
              <a:solidFill>
                <a:schemeClr val="bg1"/>
              </a:solidFill>
            </a:endParaRPr>
          </a:p>
        </p:txBody>
      </p:sp>
      <p:sp>
        <p:nvSpPr>
          <p:cNvPr id="4" name="Rectangle 3">
            <a:extLst>
              <a:ext uri="{FF2B5EF4-FFF2-40B4-BE49-F238E27FC236}">
                <a16:creationId xmlns:a16="http://schemas.microsoft.com/office/drawing/2014/main" xmlns="" id="{EAE1F3AA-D97F-4883-A5D0-2BBEFBDD4C6D}"/>
              </a:ext>
            </a:extLst>
          </p:cNvPr>
          <p:cNvSpPr/>
          <p:nvPr/>
        </p:nvSpPr>
        <p:spPr>
          <a:xfrm>
            <a:off x="3122786" y="4430110"/>
            <a:ext cx="2442442" cy="14249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62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5278AE-F884-43C1-9F7F-8CC299ED8172}"/>
              </a:ext>
            </a:extLst>
          </p:cNvPr>
          <p:cNvSpPr>
            <a:spLocks noGrp="1"/>
          </p:cNvSpPr>
          <p:nvPr>
            <p:ph type="ctrTitle"/>
          </p:nvPr>
        </p:nvSpPr>
        <p:spPr/>
        <p:txBody>
          <a:bodyPr/>
          <a:lstStyle/>
          <a:p>
            <a:r>
              <a:rPr lang="en-GB" dirty="0"/>
              <a:t>Programs and Processes</a:t>
            </a:r>
          </a:p>
        </p:txBody>
      </p:sp>
      <p:sp>
        <p:nvSpPr>
          <p:cNvPr id="3" name="Subtitle 2">
            <a:extLst>
              <a:ext uri="{FF2B5EF4-FFF2-40B4-BE49-F238E27FC236}">
                <a16:creationId xmlns:a16="http://schemas.microsoft.com/office/drawing/2014/main" xmlns="" id="{5767C8A8-82CC-4FA1-B944-D8326F6DD904}"/>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0764062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F71E4F-3286-4995-B7DF-9DB229ECE0D8}"/>
              </a:ext>
            </a:extLst>
          </p:cNvPr>
          <p:cNvSpPr>
            <a:spLocks noGrp="1"/>
          </p:cNvSpPr>
          <p:nvPr>
            <p:ph type="title"/>
          </p:nvPr>
        </p:nvSpPr>
        <p:spPr>
          <a:xfrm>
            <a:off x="435244" y="225641"/>
            <a:ext cx="10515600" cy="1325563"/>
          </a:xfrm>
        </p:spPr>
        <p:txBody>
          <a:bodyPr/>
          <a:lstStyle/>
          <a:p>
            <a:r>
              <a:rPr lang="en-GB" dirty="0"/>
              <a:t>Operative Systems and Shells</a:t>
            </a:r>
          </a:p>
        </p:txBody>
      </p:sp>
      <p:sp>
        <p:nvSpPr>
          <p:cNvPr id="3" name="Content Placeholder 2">
            <a:extLst>
              <a:ext uri="{FF2B5EF4-FFF2-40B4-BE49-F238E27FC236}">
                <a16:creationId xmlns:a16="http://schemas.microsoft.com/office/drawing/2014/main" xmlns="" id="{2248B05F-8240-4E1C-BF71-30D2016F3C2C}"/>
              </a:ext>
            </a:extLst>
          </p:cNvPr>
          <p:cNvSpPr>
            <a:spLocks noGrp="1"/>
          </p:cNvSpPr>
          <p:nvPr>
            <p:ph idx="1"/>
          </p:nvPr>
        </p:nvSpPr>
        <p:spPr>
          <a:xfrm>
            <a:off x="178595" y="1810127"/>
            <a:ext cx="11694318" cy="4351338"/>
          </a:xfrm>
        </p:spPr>
        <p:txBody>
          <a:bodyPr>
            <a:normAutofit/>
          </a:bodyPr>
          <a:lstStyle/>
          <a:p>
            <a:r>
              <a:rPr lang="en-GB" dirty="0"/>
              <a:t>Typically a user wants to run more than one program at a time.</a:t>
            </a:r>
          </a:p>
          <a:p>
            <a:endParaRPr lang="en-GB" dirty="0"/>
          </a:p>
          <a:p>
            <a:r>
              <a:rPr lang="en-GB" dirty="0"/>
              <a:t>The OS is in charge of interpreting the inputs (i.e. mouse clicks, keyboard strokes) and assigning them to different programs.</a:t>
            </a:r>
          </a:p>
          <a:p>
            <a:endParaRPr lang="en-GB" dirty="0"/>
          </a:p>
          <a:p>
            <a:r>
              <a:rPr lang="en-GB" dirty="0"/>
              <a:t>Moreover, an OS such as Windows or Linux count with a </a:t>
            </a:r>
            <a:r>
              <a:rPr lang="en-GB" b="1" dirty="0"/>
              <a:t>shell </a:t>
            </a:r>
            <a:r>
              <a:rPr lang="en-GB" dirty="0"/>
              <a:t>(i.e. MS-DOS).</a:t>
            </a:r>
          </a:p>
          <a:p>
            <a:pPr lvl="1"/>
            <a:r>
              <a:rPr lang="en-GB" dirty="0">
                <a:solidFill>
                  <a:srgbClr val="00B050"/>
                </a:solidFill>
              </a:rPr>
              <a:t>Meaning of MS-DOS?</a:t>
            </a:r>
          </a:p>
          <a:p>
            <a:endParaRPr lang="en-GB" dirty="0"/>
          </a:p>
          <a:p>
            <a:r>
              <a:rPr lang="en-GB" dirty="0"/>
              <a:t>The shell has its own commands, which are executed directly by the OS.</a:t>
            </a:r>
          </a:p>
        </p:txBody>
      </p:sp>
      <p:pic>
        <p:nvPicPr>
          <p:cNvPr id="5" name="Picture 4">
            <a:hlinkClick r:id="rId3"/>
            <a:extLst>
              <a:ext uri="{FF2B5EF4-FFF2-40B4-BE49-F238E27FC236}">
                <a16:creationId xmlns:a16="http://schemas.microsoft.com/office/drawing/2014/main" xmlns="" id="{084B2DF3-E05E-43A0-8547-4E107045A5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3606" y="236754"/>
            <a:ext cx="2343150" cy="1314450"/>
          </a:xfrm>
          <a:prstGeom prst="rect">
            <a:avLst/>
          </a:prstGeom>
        </p:spPr>
      </p:pic>
    </p:spTree>
    <p:extLst>
      <p:ext uri="{BB962C8B-B14F-4D97-AF65-F5344CB8AC3E}">
        <p14:creationId xmlns:p14="http://schemas.microsoft.com/office/powerpoint/2010/main" val="53369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F4656B-028E-4DDD-A3CE-D242FD10B337}"/>
              </a:ext>
            </a:extLst>
          </p:cNvPr>
          <p:cNvSpPr>
            <a:spLocks noGrp="1"/>
          </p:cNvSpPr>
          <p:nvPr>
            <p:ph type="title"/>
          </p:nvPr>
        </p:nvSpPr>
        <p:spPr/>
        <p:txBody>
          <a:bodyPr/>
          <a:lstStyle/>
          <a:p>
            <a:r>
              <a:rPr lang="en-GB" dirty="0"/>
              <a:t>Programs and Processes</a:t>
            </a:r>
          </a:p>
        </p:txBody>
      </p:sp>
      <p:sp>
        <p:nvSpPr>
          <p:cNvPr id="3" name="Rectangle 2">
            <a:extLst>
              <a:ext uri="{FF2B5EF4-FFF2-40B4-BE49-F238E27FC236}">
                <a16:creationId xmlns:a16="http://schemas.microsoft.com/office/drawing/2014/main" xmlns="" id="{E1E3F754-FDE3-4005-B36A-D3858EE76498}"/>
              </a:ext>
            </a:extLst>
          </p:cNvPr>
          <p:cNvSpPr/>
          <p:nvPr/>
        </p:nvSpPr>
        <p:spPr>
          <a:xfrm>
            <a:off x="838200" y="1690687"/>
            <a:ext cx="10847522" cy="4401205"/>
          </a:xfrm>
          <a:prstGeom prst="rect">
            <a:avLst/>
          </a:prstGeom>
        </p:spPr>
        <p:txBody>
          <a:bodyPr wrap="square">
            <a:spAutoFit/>
          </a:bodyPr>
          <a:lstStyle/>
          <a:p>
            <a:pPr marL="285750" indent="-285750">
              <a:buFont typeface="Arial" panose="020B0604020202020204" pitchFamily="34" charset="0"/>
              <a:buChar char="•"/>
            </a:pPr>
            <a:r>
              <a:rPr lang="en-US" altLang="en-US" sz="2800" dirty="0"/>
              <a:t>A program is a group of instructions.</a:t>
            </a:r>
          </a:p>
          <a:p>
            <a:pPr marL="285750" indent="-285750">
              <a:buFont typeface="Arial" panose="020B0604020202020204" pitchFamily="34" charset="0"/>
              <a:buChar char="•"/>
            </a:pPr>
            <a:endParaRPr lang="en-US" altLang="en-US" sz="2800" dirty="0"/>
          </a:p>
          <a:p>
            <a:pPr marL="285750" indent="-285750">
              <a:buFont typeface="Arial" panose="020B0604020202020204" pitchFamily="34" charset="0"/>
              <a:buChar char="•"/>
            </a:pPr>
            <a:r>
              <a:rPr lang="en-US" altLang="en-US" sz="2800" dirty="0"/>
              <a:t>A process is a running program.</a:t>
            </a:r>
          </a:p>
          <a:p>
            <a:pPr marL="742950" lvl="1" indent="-285750">
              <a:buFont typeface="Arial" panose="020B0604020202020204" pitchFamily="34" charset="0"/>
              <a:buChar char="•"/>
            </a:pPr>
            <a:r>
              <a:rPr lang="en-US" altLang="en-US" sz="2800" dirty="0"/>
              <a:t>PC is, or can be, changing between processes.</a:t>
            </a:r>
          </a:p>
          <a:p>
            <a:pPr marL="742950" lvl="1" indent="-285750">
              <a:buFont typeface="Arial" panose="020B0604020202020204" pitchFamily="34" charset="0"/>
              <a:buChar char="•"/>
            </a:pPr>
            <a:r>
              <a:rPr lang="en-US" altLang="en-US" sz="2800" dirty="0"/>
              <a:t>Each process has some RAM with instructions and data.</a:t>
            </a:r>
          </a:p>
          <a:p>
            <a:pPr marL="285750" indent="-285750">
              <a:buFont typeface="Arial" panose="020B0604020202020204" pitchFamily="34" charset="0"/>
              <a:buChar char="•"/>
            </a:pPr>
            <a:endParaRPr lang="en-US" altLang="en-US" sz="2800" dirty="0"/>
          </a:p>
          <a:p>
            <a:pPr marL="285750" indent="-285750">
              <a:buFont typeface="Arial" panose="020B0604020202020204" pitchFamily="34" charset="0"/>
              <a:buChar char="•"/>
            </a:pPr>
            <a:r>
              <a:rPr lang="en-US" altLang="en-US" sz="2800" dirty="0"/>
              <a:t>Windows example:</a:t>
            </a:r>
          </a:p>
          <a:p>
            <a:pPr marL="742950" lvl="1" indent="-285750">
              <a:buFont typeface="Arial" panose="020B0604020202020204" pitchFamily="34" charset="0"/>
              <a:buChar char="•"/>
            </a:pPr>
            <a:r>
              <a:rPr lang="en-US" altLang="en-US" sz="2800" dirty="0"/>
              <a:t>Run two command shells.</a:t>
            </a:r>
          </a:p>
          <a:p>
            <a:pPr marL="742950" lvl="1" indent="-285750">
              <a:buFont typeface="Arial" panose="020B0604020202020204" pitchFamily="34" charset="0"/>
              <a:buChar char="•"/>
            </a:pPr>
            <a:r>
              <a:rPr lang="en-US" altLang="en-US" sz="2800" dirty="0"/>
              <a:t>One program, two processes.</a:t>
            </a:r>
          </a:p>
          <a:p>
            <a:pPr marL="742950" lvl="1" indent="-285750">
              <a:buFont typeface="Arial" panose="020B0604020202020204" pitchFamily="34" charset="0"/>
              <a:buChar char="•"/>
            </a:pPr>
            <a:r>
              <a:rPr lang="en-US" altLang="en-US" sz="2800" dirty="0"/>
              <a:t>Looking at processes with the Task Manager (in MacOS/Linux, $</a:t>
            </a:r>
            <a:r>
              <a:rPr lang="en-US" altLang="en-US" sz="2800" i="1" dirty="0" err="1"/>
              <a:t>ps</a:t>
            </a:r>
            <a:r>
              <a:rPr lang="en-US" altLang="en-US" sz="2800" dirty="0"/>
              <a:t>).</a:t>
            </a:r>
          </a:p>
        </p:txBody>
      </p:sp>
    </p:spTree>
    <p:extLst>
      <p:ext uri="{BB962C8B-B14F-4D97-AF65-F5344CB8AC3E}">
        <p14:creationId xmlns:p14="http://schemas.microsoft.com/office/powerpoint/2010/main" val="6618081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0E7A02-6B74-45AD-9F19-C78A08983DBD}"/>
              </a:ext>
            </a:extLst>
          </p:cNvPr>
          <p:cNvSpPr>
            <a:spLocks noGrp="1"/>
          </p:cNvSpPr>
          <p:nvPr>
            <p:ph type="title"/>
          </p:nvPr>
        </p:nvSpPr>
        <p:spPr>
          <a:xfrm>
            <a:off x="377686" y="160246"/>
            <a:ext cx="10515600" cy="1131841"/>
          </a:xfrm>
        </p:spPr>
        <p:txBody>
          <a:bodyPr/>
          <a:lstStyle/>
          <a:p>
            <a:r>
              <a:rPr lang="en-GB" dirty="0"/>
              <a:t>Switching processes</a:t>
            </a:r>
          </a:p>
        </p:txBody>
      </p:sp>
      <p:sp>
        <p:nvSpPr>
          <p:cNvPr id="3" name="Content Placeholder 2">
            <a:extLst>
              <a:ext uri="{FF2B5EF4-FFF2-40B4-BE49-F238E27FC236}">
                <a16:creationId xmlns:a16="http://schemas.microsoft.com/office/drawing/2014/main" xmlns="" id="{7A78479B-2D45-4216-8399-1081909D03E4}"/>
              </a:ext>
            </a:extLst>
          </p:cNvPr>
          <p:cNvSpPr>
            <a:spLocks noGrp="1"/>
          </p:cNvSpPr>
          <p:nvPr>
            <p:ph idx="1"/>
          </p:nvPr>
        </p:nvSpPr>
        <p:spPr>
          <a:xfrm>
            <a:off x="377686" y="1292087"/>
            <a:ext cx="11436628" cy="4969228"/>
          </a:xfrm>
        </p:spPr>
        <p:txBody>
          <a:bodyPr>
            <a:normAutofit/>
          </a:bodyPr>
          <a:lstStyle/>
          <a:p>
            <a:r>
              <a:rPr lang="en-US" altLang="en-US" dirty="0">
                <a:latin typeface="Arial" charset="0"/>
              </a:rPr>
              <a:t>The “dispatcher” procedure in the OS switches between running processes.</a:t>
            </a:r>
          </a:p>
          <a:p>
            <a:endParaRPr lang="en-US" altLang="en-US" dirty="0">
              <a:latin typeface="Arial" charset="0"/>
            </a:endParaRPr>
          </a:p>
          <a:p>
            <a:r>
              <a:rPr lang="en-US" altLang="en-US" dirty="0">
                <a:latin typeface="Arial" charset="0"/>
              </a:rPr>
              <a:t>Stops (pauses) one process and starts another:</a:t>
            </a:r>
          </a:p>
          <a:p>
            <a:pPr marL="971550" lvl="1" indent="-514350">
              <a:buFont typeface="Calibri" charset="0"/>
              <a:buAutoNum type="arabicPeriod"/>
            </a:pPr>
            <a:r>
              <a:rPr lang="en-US" altLang="en-US" dirty="0">
                <a:latin typeface="Arial" charset="0"/>
              </a:rPr>
              <a:t>Save the PC for the stopped process.</a:t>
            </a:r>
          </a:p>
          <a:p>
            <a:pPr marL="971550" lvl="1" indent="-514350">
              <a:buFont typeface="Calibri" charset="0"/>
              <a:buAutoNum type="arabicPeriod"/>
            </a:pPr>
            <a:r>
              <a:rPr lang="en-US" altLang="en-US" dirty="0">
                <a:latin typeface="Arial" charset="0"/>
              </a:rPr>
              <a:t>Save other CPU data from the stopped process.</a:t>
            </a:r>
          </a:p>
          <a:p>
            <a:pPr marL="971550" lvl="1" indent="-514350">
              <a:buFont typeface="Calibri" charset="0"/>
              <a:buAutoNum type="arabicPeriod"/>
            </a:pPr>
            <a:r>
              <a:rPr lang="en-US" altLang="en-US" dirty="0">
                <a:latin typeface="Arial" charset="0"/>
              </a:rPr>
              <a:t>Locate the “saved state” for the one to start.</a:t>
            </a:r>
          </a:p>
          <a:p>
            <a:pPr marL="971550" lvl="1" indent="-514350">
              <a:buFont typeface="Calibri" charset="0"/>
              <a:buAutoNum type="arabicPeriod"/>
            </a:pPr>
            <a:r>
              <a:rPr lang="en-US" altLang="en-US" dirty="0">
                <a:latin typeface="Arial" charset="0"/>
              </a:rPr>
              <a:t>Load up the saved CPU data for the process.</a:t>
            </a:r>
          </a:p>
          <a:p>
            <a:pPr marL="971550" lvl="1" indent="-514350">
              <a:buFont typeface="Calibri" charset="0"/>
              <a:buAutoNum type="arabicPeriod"/>
            </a:pPr>
            <a:r>
              <a:rPr lang="en-US" altLang="en-US" dirty="0">
                <a:latin typeface="Arial" charset="0"/>
              </a:rPr>
              <a:t>Load the PC with the starting process’ PC value.</a:t>
            </a:r>
          </a:p>
          <a:p>
            <a:pPr marL="0" indent="0">
              <a:buNone/>
            </a:pPr>
            <a:endParaRPr lang="en-US" altLang="en-US" dirty="0">
              <a:latin typeface="Arial" charset="0"/>
            </a:endParaRPr>
          </a:p>
          <a:p>
            <a:r>
              <a:rPr lang="en-US" altLang="en-US" dirty="0">
                <a:latin typeface="Arial" charset="0"/>
              </a:rPr>
              <a:t>Parallelism illusion.</a:t>
            </a:r>
          </a:p>
          <a:p>
            <a:pPr marL="0" indent="0">
              <a:buNone/>
            </a:pPr>
            <a:endParaRPr lang="en-US" altLang="en-US" dirty="0">
              <a:latin typeface="Arial" charset="0"/>
            </a:endParaRPr>
          </a:p>
        </p:txBody>
      </p:sp>
    </p:spTree>
    <p:extLst>
      <p:ext uri="{BB962C8B-B14F-4D97-AF65-F5344CB8AC3E}">
        <p14:creationId xmlns:p14="http://schemas.microsoft.com/office/powerpoint/2010/main" val="129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EF80BA-20CA-4934-8325-F8173A490D08}"/>
              </a:ext>
            </a:extLst>
          </p:cNvPr>
          <p:cNvSpPr>
            <a:spLocks noGrp="1"/>
          </p:cNvSpPr>
          <p:nvPr>
            <p:ph type="ctrTitle"/>
          </p:nvPr>
        </p:nvSpPr>
        <p:spPr/>
        <p:txBody>
          <a:bodyPr/>
          <a:lstStyle/>
          <a:p>
            <a:r>
              <a:rPr lang="en-GB" dirty="0"/>
              <a:t>Buffer Overflows and the Morris Worm</a:t>
            </a:r>
          </a:p>
        </p:txBody>
      </p:sp>
      <p:sp>
        <p:nvSpPr>
          <p:cNvPr id="3" name="Subtitle 2">
            <a:extLst>
              <a:ext uri="{FF2B5EF4-FFF2-40B4-BE49-F238E27FC236}">
                <a16:creationId xmlns:a16="http://schemas.microsoft.com/office/drawing/2014/main" xmlns="" id="{84503D69-E1F4-42E3-BA6B-7FB8F4C6513F}"/>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054115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0E7A02-6B74-45AD-9F19-C78A08983DBD}"/>
              </a:ext>
            </a:extLst>
          </p:cNvPr>
          <p:cNvSpPr>
            <a:spLocks noGrp="1"/>
          </p:cNvSpPr>
          <p:nvPr>
            <p:ph type="title"/>
          </p:nvPr>
        </p:nvSpPr>
        <p:spPr>
          <a:xfrm>
            <a:off x="377686" y="160246"/>
            <a:ext cx="10515600" cy="1131841"/>
          </a:xfrm>
        </p:spPr>
        <p:txBody>
          <a:bodyPr/>
          <a:lstStyle/>
          <a:p>
            <a:r>
              <a:rPr lang="en-GB" dirty="0"/>
              <a:t>Backdoors</a:t>
            </a:r>
          </a:p>
        </p:txBody>
      </p:sp>
      <p:sp>
        <p:nvSpPr>
          <p:cNvPr id="3" name="Content Placeholder 2">
            <a:extLst>
              <a:ext uri="{FF2B5EF4-FFF2-40B4-BE49-F238E27FC236}">
                <a16:creationId xmlns:a16="http://schemas.microsoft.com/office/drawing/2014/main" xmlns="" id="{7A78479B-2D45-4216-8399-1081909D03E4}"/>
              </a:ext>
            </a:extLst>
          </p:cNvPr>
          <p:cNvSpPr>
            <a:spLocks noGrp="1"/>
          </p:cNvSpPr>
          <p:nvPr>
            <p:ph idx="1"/>
          </p:nvPr>
        </p:nvSpPr>
        <p:spPr>
          <a:xfrm>
            <a:off x="377686" y="1292087"/>
            <a:ext cx="11436628" cy="5282134"/>
          </a:xfrm>
        </p:spPr>
        <p:txBody>
          <a:bodyPr>
            <a:normAutofit/>
          </a:bodyPr>
          <a:lstStyle/>
          <a:p>
            <a:r>
              <a:rPr lang="en-GB" dirty="0"/>
              <a:t>Cleverly designed messages that crash a software due to flaws in the network.</a:t>
            </a:r>
          </a:p>
          <a:p>
            <a:endParaRPr lang="en-GB" dirty="0"/>
          </a:p>
          <a:p>
            <a:r>
              <a:rPr lang="en-GB" dirty="0"/>
              <a:t>Provide a connection by which an attacker can take control of the computer.</a:t>
            </a:r>
          </a:p>
          <a:p>
            <a:pPr lvl="1"/>
            <a:r>
              <a:rPr lang="en-GB" sz="2800" dirty="0"/>
              <a:t>Simplest case: Control of the command shell.</a:t>
            </a:r>
          </a:p>
          <a:p>
            <a:pPr lvl="1"/>
            <a:endParaRPr lang="en-GB" sz="2800" dirty="0"/>
          </a:p>
          <a:p>
            <a:r>
              <a:rPr lang="en-GB" dirty="0"/>
              <a:t>1988: Robert T. Morris wrote a program that could replicate itself across computers connected to the internet (60’000 computers) by exploiting the </a:t>
            </a:r>
            <a:r>
              <a:rPr lang="en-GB" i="1" dirty="0"/>
              <a:t>finger</a:t>
            </a:r>
            <a:r>
              <a:rPr lang="en-GB" dirty="0"/>
              <a:t> service (Unix).</a:t>
            </a:r>
          </a:p>
          <a:p>
            <a:endParaRPr lang="en-GB" dirty="0"/>
          </a:p>
          <a:p>
            <a:endParaRPr lang="en-GB" dirty="0"/>
          </a:p>
        </p:txBody>
      </p:sp>
    </p:spTree>
    <p:extLst>
      <p:ext uri="{BB962C8B-B14F-4D97-AF65-F5344CB8AC3E}">
        <p14:creationId xmlns:p14="http://schemas.microsoft.com/office/powerpoint/2010/main" val="4073724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44" y="2900362"/>
            <a:ext cx="5153024" cy="3864769"/>
          </a:xfrm>
          <a:prstGeom prst="rect">
            <a:avLst/>
          </a:prstGeom>
        </p:spPr>
      </p:pic>
      <p:pic>
        <p:nvPicPr>
          <p:cNvPr id="5" name="Picture 4"/>
          <p:cNvPicPr>
            <a:picLocks noChangeAspect="1"/>
          </p:cNvPicPr>
          <p:nvPr/>
        </p:nvPicPr>
        <p:blipFill>
          <a:blip r:embed="rId4"/>
          <a:stretch>
            <a:fillRect/>
          </a:stretch>
        </p:blipFill>
        <p:spPr>
          <a:xfrm>
            <a:off x="5381623" y="177254"/>
            <a:ext cx="6707983" cy="377324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5025" y="4486274"/>
            <a:ext cx="1857375" cy="2143125"/>
          </a:xfrm>
          <a:prstGeom prst="rect">
            <a:avLst/>
          </a:prstGeom>
        </p:spPr>
      </p:pic>
      <p:sp>
        <p:nvSpPr>
          <p:cNvPr id="8" name="TextBox 7"/>
          <p:cNvSpPr txBox="1"/>
          <p:nvPr/>
        </p:nvSpPr>
        <p:spPr>
          <a:xfrm>
            <a:off x="7845025" y="3950494"/>
            <a:ext cx="2604880" cy="369332"/>
          </a:xfrm>
          <a:prstGeom prst="rect">
            <a:avLst/>
          </a:prstGeom>
          <a:noFill/>
        </p:spPr>
        <p:txBody>
          <a:bodyPr wrap="none" rtlCol="0">
            <a:spAutoFit/>
          </a:bodyPr>
          <a:lstStyle/>
          <a:p>
            <a:r>
              <a:rPr lang="es-ES" dirty="0"/>
              <a:t>Mountain View, California</a:t>
            </a:r>
            <a:endParaRPr lang="en-GB" dirty="0"/>
          </a:p>
        </p:txBody>
      </p:sp>
      <p:sp>
        <p:nvSpPr>
          <p:cNvPr id="2" name="TextBox 1">
            <a:extLst>
              <a:ext uri="{FF2B5EF4-FFF2-40B4-BE49-F238E27FC236}">
                <a16:creationId xmlns:a16="http://schemas.microsoft.com/office/drawing/2014/main" xmlns="" id="{33543DB5-D012-4756-8933-12D30F9CC632}"/>
              </a:ext>
            </a:extLst>
          </p:cNvPr>
          <p:cNvSpPr txBox="1"/>
          <p:nvPr/>
        </p:nvSpPr>
        <p:spPr>
          <a:xfrm>
            <a:off x="5381623" y="3244334"/>
            <a:ext cx="4118500" cy="369332"/>
          </a:xfrm>
          <a:prstGeom prst="rect">
            <a:avLst/>
          </a:prstGeom>
          <a:noFill/>
        </p:spPr>
        <p:txBody>
          <a:bodyPr wrap="none" rtlCol="0">
            <a:spAutoFit/>
          </a:bodyPr>
          <a:lstStyle/>
          <a:p>
            <a:r>
              <a:rPr lang="en-GB" b="1" dirty="0">
                <a:solidFill>
                  <a:srgbClr val="00B050"/>
                </a:solidFill>
              </a:rPr>
              <a:t>How could the worm fit on a floppy disk?</a:t>
            </a:r>
          </a:p>
        </p:txBody>
      </p:sp>
    </p:spTree>
    <p:extLst>
      <p:ext uri="{BB962C8B-B14F-4D97-AF65-F5344CB8AC3E}">
        <p14:creationId xmlns:p14="http://schemas.microsoft.com/office/powerpoint/2010/main" val="217577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 y="0"/>
            <a:ext cx="10515600" cy="1061244"/>
          </a:xfrm>
        </p:spPr>
        <p:txBody>
          <a:bodyPr/>
          <a:lstStyle/>
          <a:p>
            <a:r>
              <a:rPr lang="en-GB" dirty="0"/>
              <a:t>The Finger Protocol</a:t>
            </a:r>
          </a:p>
        </p:txBody>
      </p:sp>
      <p:sp>
        <p:nvSpPr>
          <p:cNvPr id="3" name="Content Placeholder 2"/>
          <p:cNvSpPr>
            <a:spLocks noGrp="1"/>
          </p:cNvSpPr>
          <p:nvPr>
            <p:ph idx="1"/>
          </p:nvPr>
        </p:nvSpPr>
        <p:spPr>
          <a:xfrm>
            <a:off x="0" y="1004094"/>
            <a:ext cx="11944350" cy="4351338"/>
          </a:xfrm>
        </p:spPr>
        <p:txBody>
          <a:bodyPr/>
          <a:lstStyle/>
          <a:p>
            <a:r>
              <a:rPr lang="en-GB" dirty="0"/>
              <a:t>Purpose: Report status of individual computer users.</a:t>
            </a:r>
          </a:p>
          <a:p>
            <a:r>
              <a:rPr lang="en-GB" dirty="0"/>
              <a:t>Example: By typing </a:t>
            </a:r>
            <a:r>
              <a:rPr lang="en-GB" sz="2400" dirty="0">
                <a:latin typeface="Courier New" panose="02070309020205020404" pitchFamily="49" charset="0"/>
                <a:cs typeface="Courier New" panose="02070309020205020404" pitchFamily="49" charset="0"/>
              </a:rPr>
              <a:t>finger jsl@bu.edu</a:t>
            </a:r>
            <a:r>
              <a:rPr lang="en-GB" dirty="0"/>
              <a:t>, the command starts a program that contacts the finger server </a:t>
            </a:r>
            <a:r>
              <a:rPr lang="en-GB" i="1" dirty="0"/>
              <a:t>bu.edu</a:t>
            </a:r>
            <a:r>
              <a:rPr lang="en-GB" dirty="0"/>
              <a:t> and asks about user </a:t>
            </a:r>
            <a:r>
              <a:rPr lang="en-GB" i="1" dirty="0" err="1"/>
              <a:t>jsl</a:t>
            </a:r>
            <a:r>
              <a:rPr lang="en-GB" dirty="0"/>
              <a:t>.</a:t>
            </a:r>
          </a:p>
          <a:p>
            <a:r>
              <a:rPr lang="en-GB" dirty="0"/>
              <a:t>Server responds if user is currently logged in, when last logged in, address, phone no., etc.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868" y="3179761"/>
            <a:ext cx="5195887" cy="3375723"/>
          </a:xfrm>
          <a:prstGeom prst="rect">
            <a:avLst/>
          </a:prstGeom>
        </p:spPr>
      </p:pic>
      <p:pic>
        <p:nvPicPr>
          <p:cNvPr id="6" name="Content Placeholder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98605" y="3408275"/>
            <a:ext cx="4678655" cy="2918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a:xfrm>
            <a:off x="2586037" y="4350544"/>
            <a:ext cx="2693194" cy="2714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8" name="TextBox 7"/>
          <p:cNvSpPr txBox="1"/>
          <p:nvPr/>
        </p:nvSpPr>
        <p:spPr>
          <a:xfrm>
            <a:off x="49067" y="4086875"/>
            <a:ext cx="1949538" cy="923330"/>
          </a:xfrm>
          <a:prstGeom prst="rect">
            <a:avLst/>
          </a:prstGeom>
          <a:noFill/>
          <a:ln>
            <a:solidFill>
              <a:srgbClr val="FF0000"/>
            </a:solidFill>
          </a:ln>
        </p:spPr>
        <p:txBody>
          <a:bodyPr wrap="square" rtlCol="0">
            <a:spAutoFit/>
          </a:bodyPr>
          <a:lstStyle/>
          <a:p>
            <a:r>
              <a:rPr lang="es-ES" dirty="0">
                <a:solidFill>
                  <a:srgbClr val="FF0000"/>
                </a:solidFill>
              </a:rPr>
              <a:t>1020-1120: 100-byte </a:t>
            </a:r>
            <a:r>
              <a:rPr lang="es-ES" b="1" dirty="0">
                <a:solidFill>
                  <a:srgbClr val="FF0000"/>
                </a:solidFill>
              </a:rPr>
              <a:t>buffer</a:t>
            </a:r>
            <a:r>
              <a:rPr lang="en-GB" dirty="0">
                <a:solidFill>
                  <a:srgbClr val="FF0000"/>
                </a:solidFill>
              </a:rPr>
              <a:t> to store the user ID. </a:t>
            </a:r>
            <a:endParaRPr lang="es-ES" dirty="0">
              <a:solidFill>
                <a:srgbClr val="FF0000"/>
              </a:solidFill>
            </a:endParaRPr>
          </a:p>
        </p:txBody>
      </p:sp>
      <p:sp>
        <p:nvSpPr>
          <p:cNvPr id="9" name="Rectangle 8">
            <a:extLst>
              <a:ext uri="{FF2B5EF4-FFF2-40B4-BE49-F238E27FC236}">
                <a16:creationId xmlns:a16="http://schemas.microsoft.com/office/drawing/2014/main" xmlns="" id="{69348EE6-81F1-4877-B0A9-30E17CA88CF7}"/>
              </a:ext>
            </a:extLst>
          </p:cNvPr>
          <p:cNvSpPr/>
          <p:nvPr/>
        </p:nvSpPr>
        <p:spPr>
          <a:xfrm>
            <a:off x="449906" y="5216794"/>
            <a:ext cx="1098793" cy="1477328"/>
          </a:xfrm>
          <a:prstGeom prst="rect">
            <a:avLst/>
          </a:prstGeom>
          <a:ln>
            <a:solidFill>
              <a:srgbClr val="FF0000"/>
            </a:solidFill>
          </a:ln>
        </p:spPr>
        <p:txBody>
          <a:bodyPr wrap="square">
            <a:spAutoFit/>
          </a:bodyPr>
          <a:lstStyle/>
          <a:p>
            <a:r>
              <a:rPr lang="en-GB" dirty="0">
                <a:solidFill>
                  <a:srgbClr val="FF0000"/>
                </a:solidFill>
              </a:rPr>
              <a:t>Finger didn’t check the size in advance</a:t>
            </a:r>
          </a:p>
        </p:txBody>
      </p:sp>
    </p:spTree>
    <p:extLst>
      <p:ext uri="{BB962C8B-B14F-4D97-AF65-F5344CB8AC3E}">
        <p14:creationId xmlns:p14="http://schemas.microsoft.com/office/powerpoint/2010/main" val="47025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821" y="354368"/>
            <a:ext cx="10515600" cy="1325563"/>
          </a:xfrm>
        </p:spPr>
        <p:txBody>
          <a:bodyPr/>
          <a:lstStyle/>
          <a:p>
            <a:r>
              <a:rPr lang="en-GB" dirty="0"/>
              <a:t>Today’s</a:t>
            </a:r>
            <a:r>
              <a:rPr lang="es-ES" dirty="0"/>
              <a:t> Plan</a:t>
            </a:r>
            <a:endParaRPr lang="en-GB" dirty="0"/>
          </a:p>
        </p:txBody>
      </p:sp>
      <p:sp>
        <p:nvSpPr>
          <p:cNvPr id="3" name="Content Placeholder 2"/>
          <p:cNvSpPr>
            <a:spLocks noGrp="1"/>
          </p:cNvSpPr>
          <p:nvPr>
            <p:ph idx="1"/>
          </p:nvPr>
        </p:nvSpPr>
        <p:spPr>
          <a:xfrm>
            <a:off x="451821" y="1825625"/>
            <a:ext cx="11155680" cy="4351338"/>
          </a:xfrm>
        </p:spPr>
        <p:txBody>
          <a:bodyPr>
            <a:normAutofit/>
          </a:bodyPr>
          <a:lstStyle/>
          <a:p>
            <a:r>
              <a:rPr lang="en-US" b="1" dirty="0"/>
              <a:t>The Security </a:t>
            </a:r>
            <a:r>
              <a:rPr lang="en-US" b="1" dirty="0" smtClean="0"/>
              <a:t>Landscape (Elementary Information Security, Chapter 2)</a:t>
            </a:r>
            <a:endParaRPr lang="en-US" b="1" dirty="0"/>
          </a:p>
          <a:p>
            <a:r>
              <a:rPr lang="en-US" dirty="0"/>
              <a:t>Controlling a Computer</a:t>
            </a:r>
          </a:p>
          <a:p>
            <a:r>
              <a:rPr lang="en-US" dirty="0"/>
              <a:t>Programs and Processes</a:t>
            </a:r>
          </a:p>
          <a:p>
            <a:r>
              <a:rPr lang="en-US" dirty="0"/>
              <a:t>Buffer Overflow and the Morris Worms</a:t>
            </a:r>
          </a:p>
          <a:p>
            <a:r>
              <a:rPr lang="en-US" dirty="0"/>
              <a:t>Access Control Strategies</a:t>
            </a:r>
          </a:p>
          <a:p>
            <a:r>
              <a:rPr lang="en-US" dirty="0"/>
              <a:t>Keeping Processes Separate</a:t>
            </a:r>
          </a:p>
          <a:p>
            <a:r>
              <a:rPr lang="en-US" dirty="0"/>
              <a:t>Lab 2: Learning Shell Scripting in Linux</a:t>
            </a:r>
          </a:p>
        </p:txBody>
      </p:sp>
    </p:spTree>
    <p:extLst>
      <p:ext uri="{BB962C8B-B14F-4D97-AF65-F5344CB8AC3E}">
        <p14:creationId xmlns:p14="http://schemas.microsoft.com/office/powerpoint/2010/main" val="12078775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0812"/>
            <a:ext cx="10515600" cy="1325563"/>
          </a:xfrm>
        </p:spPr>
        <p:txBody>
          <a:bodyPr/>
          <a:lstStyle/>
          <a:p>
            <a:r>
              <a:rPr lang="en-GB" dirty="0"/>
              <a:t>Finger (Stack) Overflow</a:t>
            </a:r>
          </a:p>
        </p:txBody>
      </p:sp>
      <p:sp>
        <p:nvSpPr>
          <p:cNvPr id="3" name="Content Placeholder 2"/>
          <p:cNvSpPr>
            <a:spLocks noGrp="1"/>
          </p:cNvSpPr>
          <p:nvPr>
            <p:ph idx="1"/>
          </p:nvPr>
        </p:nvSpPr>
        <p:spPr>
          <a:xfrm>
            <a:off x="380999" y="1476375"/>
            <a:ext cx="5998369" cy="1209675"/>
          </a:xfrm>
        </p:spPr>
        <p:txBody>
          <a:bodyPr>
            <a:normAutofit/>
          </a:bodyPr>
          <a:lstStyle/>
          <a:p>
            <a:r>
              <a:rPr lang="en-GB" dirty="0"/>
              <a:t>If the sender typed to many letters, the program overflowed the buffer.</a:t>
            </a:r>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43787" y="3736181"/>
            <a:ext cx="4673874" cy="2915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3869" y="3268250"/>
            <a:ext cx="6372462"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43788" y="323416"/>
            <a:ext cx="4678655" cy="2918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xmlns="" id="{A3C370D0-DC68-405E-86E7-869FA08BDC75}"/>
              </a:ext>
            </a:extLst>
          </p:cNvPr>
          <p:cNvSpPr txBox="1"/>
          <p:nvPr/>
        </p:nvSpPr>
        <p:spPr>
          <a:xfrm>
            <a:off x="9522372" y="10303"/>
            <a:ext cx="883575" cy="369332"/>
          </a:xfrm>
          <a:prstGeom prst="rect">
            <a:avLst/>
          </a:prstGeom>
          <a:noFill/>
        </p:spPr>
        <p:txBody>
          <a:bodyPr wrap="none" rtlCol="0">
            <a:spAutoFit/>
          </a:bodyPr>
          <a:lstStyle/>
          <a:p>
            <a:r>
              <a:rPr lang="es-ES" dirty="0"/>
              <a:t>Normal</a:t>
            </a:r>
            <a:endParaRPr lang="en-GB" dirty="0"/>
          </a:p>
        </p:txBody>
      </p:sp>
      <p:sp>
        <p:nvSpPr>
          <p:cNvPr id="8" name="TextBox 7">
            <a:extLst>
              <a:ext uri="{FF2B5EF4-FFF2-40B4-BE49-F238E27FC236}">
                <a16:creationId xmlns:a16="http://schemas.microsoft.com/office/drawing/2014/main" xmlns="" id="{5FC87F43-55A6-494D-8E17-A7EA9D9FD373}"/>
              </a:ext>
            </a:extLst>
          </p:cNvPr>
          <p:cNvSpPr txBox="1"/>
          <p:nvPr/>
        </p:nvSpPr>
        <p:spPr>
          <a:xfrm>
            <a:off x="9422986" y="3335892"/>
            <a:ext cx="1082349" cy="369332"/>
          </a:xfrm>
          <a:prstGeom prst="rect">
            <a:avLst/>
          </a:prstGeom>
          <a:noFill/>
        </p:spPr>
        <p:txBody>
          <a:bodyPr wrap="none" rtlCol="0">
            <a:spAutoFit/>
          </a:bodyPr>
          <a:lstStyle/>
          <a:p>
            <a:pPr algn="ctr"/>
            <a:r>
              <a:rPr lang="en-GB" dirty="0"/>
              <a:t>Malicious</a:t>
            </a:r>
          </a:p>
        </p:txBody>
      </p:sp>
    </p:spTree>
    <p:extLst>
      <p:ext uri="{BB962C8B-B14F-4D97-AF65-F5344CB8AC3E}">
        <p14:creationId xmlns:p14="http://schemas.microsoft.com/office/powerpoint/2010/main" val="289852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634787" cy="824597"/>
          </a:xfrm>
        </p:spPr>
        <p:txBody>
          <a:bodyPr/>
          <a:lstStyle/>
          <a:p>
            <a:r>
              <a:rPr lang="en-GB" dirty="0"/>
              <a:t>Overflow data content</a:t>
            </a:r>
          </a:p>
        </p:txBody>
      </p:sp>
      <p:sp>
        <p:nvSpPr>
          <p:cNvPr id="3" name="Content Placeholder 2"/>
          <p:cNvSpPr>
            <a:spLocks noGrp="1"/>
          </p:cNvSpPr>
          <p:nvPr>
            <p:ph idx="1"/>
          </p:nvPr>
        </p:nvSpPr>
        <p:spPr>
          <a:xfrm>
            <a:off x="39289" y="1069761"/>
            <a:ext cx="12011511" cy="1816628"/>
          </a:xfrm>
        </p:spPr>
        <p:txBody>
          <a:bodyPr/>
          <a:lstStyle/>
          <a:p>
            <a:r>
              <a:rPr lang="en-GB" dirty="0"/>
              <a:t>Understand how the finger service uses RAM to save PCs.</a:t>
            </a:r>
          </a:p>
          <a:p>
            <a:r>
              <a:rPr lang="en-GB" dirty="0"/>
              <a:t>The worm has two essential components:</a:t>
            </a:r>
          </a:p>
          <a:p>
            <a:pPr marL="914400" lvl="1" indent="-457200">
              <a:buFont typeface="+mj-lt"/>
              <a:buAutoNum type="arabicPeriod"/>
            </a:pPr>
            <a:r>
              <a:rPr lang="en-GB" dirty="0">
                <a:solidFill>
                  <a:srgbClr val="FF0000"/>
                </a:solidFill>
              </a:rPr>
              <a:t>Sequence of computer instructions (shellcode).</a:t>
            </a:r>
          </a:p>
          <a:p>
            <a:pPr marL="914400" lvl="1" indent="-457200">
              <a:buFont typeface="+mj-lt"/>
              <a:buAutoNum type="arabicPeriod"/>
            </a:pPr>
            <a:r>
              <a:rPr lang="en-GB" dirty="0">
                <a:solidFill>
                  <a:srgbClr val="00B0F0"/>
                </a:solidFill>
              </a:rPr>
              <a:t>A storage location with the return address for the network </a:t>
            </a:r>
            <a:r>
              <a:rPr lang="en-GB" i="1" dirty="0">
                <a:solidFill>
                  <a:srgbClr val="00B0F0"/>
                </a:solidFill>
              </a:rPr>
              <a:t>read</a:t>
            </a:r>
            <a:r>
              <a:rPr lang="en-GB" dirty="0">
                <a:solidFill>
                  <a:srgbClr val="00B0F0"/>
                </a:solidFill>
              </a:rPr>
              <a:t> function.</a:t>
            </a:r>
          </a:p>
        </p:txBody>
      </p:sp>
      <p:pic>
        <p:nvPicPr>
          <p:cNvPr id="4" name="Content Placeholder 3">
            <a:extLst>
              <a:ext uri="{FF2B5EF4-FFF2-40B4-BE49-F238E27FC236}">
                <a16:creationId xmlns:a16="http://schemas.microsoft.com/office/drawing/2014/main" xmlns="" id="{EA2B74C4-C737-413F-8408-A49482FCF7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76926" y="3712895"/>
            <a:ext cx="4673874" cy="2915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xmlns="" id="{99FE5A93-295C-431B-8A62-BB1CE261FD51}"/>
              </a:ext>
            </a:extLst>
          </p:cNvPr>
          <p:cNvSpPr/>
          <p:nvPr/>
        </p:nvSpPr>
        <p:spPr>
          <a:xfrm>
            <a:off x="8061151" y="5644055"/>
            <a:ext cx="3368843" cy="4920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6" name="Rectangle 5">
            <a:extLst>
              <a:ext uri="{FF2B5EF4-FFF2-40B4-BE49-F238E27FC236}">
                <a16:creationId xmlns:a16="http://schemas.microsoft.com/office/drawing/2014/main" xmlns="" id="{736C6F16-B2D0-4729-AB77-9E62F767F07B}"/>
              </a:ext>
            </a:extLst>
          </p:cNvPr>
          <p:cNvSpPr/>
          <p:nvPr/>
        </p:nvSpPr>
        <p:spPr>
          <a:xfrm>
            <a:off x="8068281" y="5125453"/>
            <a:ext cx="1130968" cy="28554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Content Placeholder 3">
            <a:extLst>
              <a:ext uri="{FF2B5EF4-FFF2-40B4-BE49-F238E27FC236}">
                <a16:creationId xmlns:a16="http://schemas.microsoft.com/office/drawing/2014/main" xmlns="" id="{4295FCF8-0744-45C4-917B-6F15B694445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6687" y="3712895"/>
            <a:ext cx="4678655" cy="2918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xmlns="" id="{0D49837E-B2CC-4715-9F6B-C032E1D9E4A6}"/>
              </a:ext>
            </a:extLst>
          </p:cNvPr>
          <p:cNvSpPr txBox="1"/>
          <p:nvPr/>
        </p:nvSpPr>
        <p:spPr>
          <a:xfrm>
            <a:off x="5205647" y="2974231"/>
            <a:ext cx="1678794" cy="1477328"/>
          </a:xfrm>
          <a:prstGeom prst="rect">
            <a:avLst/>
          </a:prstGeom>
          <a:noFill/>
          <a:ln>
            <a:solidFill>
              <a:srgbClr val="FF0000"/>
            </a:solidFill>
          </a:ln>
        </p:spPr>
        <p:txBody>
          <a:bodyPr wrap="square" rtlCol="0">
            <a:spAutoFit/>
          </a:bodyPr>
          <a:lstStyle/>
          <a:p>
            <a:r>
              <a:rPr lang="en-GB" dirty="0">
                <a:solidFill>
                  <a:srgbClr val="FF0000"/>
                </a:solidFill>
              </a:rPr>
              <a:t>Commands like “</a:t>
            </a:r>
            <a:r>
              <a:rPr lang="en-GB" dirty="0" err="1">
                <a:solidFill>
                  <a:srgbClr val="FF0000"/>
                </a:solidFill>
              </a:rPr>
              <a:t>cmd</a:t>
            </a:r>
            <a:r>
              <a:rPr lang="en-GB" dirty="0">
                <a:solidFill>
                  <a:srgbClr val="FF0000"/>
                </a:solidFill>
              </a:rPr>
              <a:t>” on windows to start shell unsuspectedly.</a:t>
            </a:r>
          </a:p>
        </p:txBody>
      </p:sp>
      <p:sp>
        <p:nvSpPr>
          <p:cNvPr id="9" name="TextBox 8">
            <a:extLst>
              <a:ext uri="{FF2B5EF4-FFF2-40B4-BE49-F238E27FC236}">
                <a16:creationId xmlns:a16="http://schemas.microsoft.com/office/drawing/2014/main" xmlns="" id="{4166B2B3-4C4D-49E5-80A7-E6ADE802C949}"/>
              </a:ext>
            </a:extLst>
          </p:cNvPr>
          <p:cNvSpPr txBox="1"/>
          <p:nvPr/>
        </p:nvSpPr>
        <p:spPr>
          <a:xfrm>
            <a:off x="5205647" y="4599164"/>
            <a:ext cx="1678794" cy="923330"/>
          </a:xfrm>
          <a:prstGeom prst="rect">
            <a:avLst/>
          </a:prstGeom>
          <a:noFill/>
          <a:ln>
            <a:solidFill>
              <a:srgbClr val="FF0000"/>
            </a:solidFill>
          </a:ln>
        </p:spPr>
        <p:txBody>
          <a:bodyPr wrap="square" rtlCol="0">
            <a:spAutoFit/>
          </a:bodyPr>
          <a:lstStyle/>
          <a:p>
            <a:r>
              <a:rPr lang="en-GB" dirty="0">
                <a:solidFill>
                  <a:srgbClr val="FF0000"/>
                </a:solidFill>
              </a:rPr>
              <a:t>Taken from attacking host computer</a:t>
            </a:r>
          </a:p>
        </p:txBody>
      </p:sp>
      <p:sp>
        <p:nvSpPr>
          <p:cNvPr id="10" name="TextBox 9">
            <a:extLst>
              <a:ext uri="{FF2B5EF4-FFF2-40B4-BE49-F238E27FC236}">
                <a16:creationId xmlns:a16="http://schemas.microsoft.com/office/drawing/2014/main" xmlns="" id="{F62FC41C-3D24-4235-8B1F-3A217BC6E948}"/>
              </a:ext>
            </a:extLst>
          </p:cNvPr>
          <p:cNvSpPr txBox="1"/>
          <p:nvPr/>
        </p:nvSpPr>
        <p:spPr>
          <a:xfrm>
            <a:off x="5222607" y="3453063"/>
            <a:ext cx="1678794" cy="3139321"/>
          </a:xfrm>
          <a:prstGeom prst="rect">
            <a:avLst/>
          </a:prstGeom>
          <a:noFill/>
          <a:ln>
            <a:solidFill>
              <a:srgbClr val="00B0F0"/>
            </a:solidFill>
          </a:ln>
        </p:spPr>
        <p:txBody>
          <a:bodyPr wrap="square" rtlCol="0">
            <a:spAutoFit/>
          </a:bodyPr>
          <a:lstStyle/>
          <a:p>
            <a:r>
              <a:rPr lang="en-GB" dirty="0">
                <a:solidFill>
                  <a:srgbClr val="0070C0"/>
                </a:solidFill>
              </a:rPr>
              <a:t>Once </a:t>
            </a:r>
            <a:r>
              <a:rPr lang="en-GB" i="1" dirty="0">
                <a:solidFill>
                  <a:srgbClr val="0070C0"/>
                </a:solidFill>
              </a:rPr>
              <a:t>read</a:t>
            </a:r>
            <a:r>
              <a:rPr lang="en-GB" dirty="0">
                <a:solidFill>
                  <a:srgbClr val="0070C0"/>
                </a:solidFill>
              </a:rPr>
              <a:t> finishes, it tries to return its caller by using the address stored at 1180, but the overflow rewrote that to 1260 (malicious code).</a:t>
            </a:r>
          </a:p>
        </p:txBody>
      </p:sp>
    </p:spTree>
    <p:extLst>
      <p:ext uri="{BB962C8B-B14F-4D97-AF65-F5344CB8AC3E}">
        <p14:creationId xmlns:p14="http://schemas.microsoft.com/office/powerpoint/2010/main" val="178328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8" grpId="1" animBg="1"/>
      <p:bldP spid="9" grpId="0" animBg="1"/>
      <p:bldP spid="9" grpId="1"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BD029B-FF9A-4C5F-A6A1-EF8B0FB15434}"/>
              </a:ext>
            </a:extLst>
          </p:cNvPr>
          <p:cNvSpPr>
            <a:spLocks noGrp="1"/>
          </p:cNvSpPr>
          <p:nvPr>
            <p:ph type="title"/>
          </p:nvPr>
        </p:nvSpPr>
        <p:spPr/>
        <p:txBody>
          <a:bodyPr/>
          <a:lstStyle/>
          <a:p>
            <a:r>
              <a:rPr lang="en-GB" dirty="0"/>
              <a:t>Why this worked?</a:t>
            </a:r>
          </a:p>
        </p:txBody>
      </p:sp>
      <p:sp>
        <p:nvSpPr>
          <p:cNvPr id="3" name="Content Placeholder 2">
            <a:extLst>
              <a:ext uri="{FF2B5EF4-FFF2-40B4-BE49-F238E27FC236}">
                <a16:creationId xmlns:a16="http://schemas.microsoft.com/office/drawing/2014/main" xmlns="" id="{85166F4F-1714-428A-8254-F54F492C6333}"/>
              </a:ext>
            </a:extLst>
          </p:cNvPr>
          <p:cNvSpPr>
            <a:spLocks noGrp="1"/>
          </p:cNvSpPr>
          <p:nvPr>
            <p:ph idx="1"/>
          </p:nvPr>
        </p:nvSpPr>
        <p:spPr/>
        <p:txBody>
          <a:bodyPr>
            <a:normAutofit fontScale="92500"/>
          </a:bodyPr>
          <a:lstStyle/>
          <a:p>
            <a:r>
              <a:rPr lang="en-GB" dirty="0"/>
              <a:t>CPU could not distinguish between instructions and data in the RAM.</a:t>
            </a:r>
          </a:p>
          <a:p>
            <a:pPr lvl="1"/>
            <a:r>
              <a:rPr lang="en-GB" dirty="0"/>
              <a:t>Otherwise it wouldn’t execute the malicious shellcode instructions.</a:t>
            </a:r>
          </a:p>
          <a:p>
            <a:pPr lvl="1"/>
            <a:r>
              <a:rPr lang="en-GB" dirty="0"/>
              <a:t>Microsoft has a </a:t>
            </a:r>
            <a:r>
              <a:rPr lang="en-GB" b="1" dirty="0"/>
              <a:t>data execution prevention (DEP)</a:t>
            </a:r>
            <a:r>
              <a:rPr lang="en-GB" dirty="0"/>
              <a:t> feature to avoid this.</a:t>
            </a:r>
          </a:p>
          <a:p>
            <a:pPr lvl="2"/>
            <a:r>
              <a:rPr lang="en-GB" dirty="0"/>
              <a:t>It’s not default, applications have to specify it.</a:t>
            </a:r>
          </a:p>
          <a:p>
            <a:pPr lvl="2"/>
            <a:endParaRPr lang="en-GB" dirty="0"/>
          </a:p>
          <a:p>
            <a:r>
              <a:rPr lang="en-GB" dirty="0"/>
              <a:t>The finger process ran with root privileges.</a:t>
            </a:r>
          </a:p>
          <a:p>
            <a:pPr lvl="1"/>
            <a:r>
              <a:rPr lang="en-GB" dirty="0"/>
              <a:t>You could downgrade it, but it was “easier” this way (no trade-off analysis!).</a:t>
            </a:r>
          </a:p>
          <a:p>
            <a:pPr lvl="1"/>
            <a:endParaRPr lang="en-GB" dirty="0"/>
          </a:p>
          <a:p>
            <a:r>
              <a:rPr lang="en-GB" dirty="0"/>
              <a:t>Most people used C, which doesn’t provide boundary checking.</a:t>
            </a:r>
          </a:p>
          <a:p>
            <a:pPr lvl="1"/>
            <a:r>
              <a:rPr lang="en-GB" dirty="0"/>
              <a:t>Java automatically checks, but people still use C.</a:t>
            </a:r>
          </a:p>
          <a:p>
            <a:pPr lvl="1"/>
            <a:r>
              <a:rPr lang="en-GB" dirty="0"/>
              <a:t>Modern C libraries allow buffer overflow check, but they are rarely implemented.</a:t>
            </a:r>
          </a:p>
          <a:p>
            <a:endParaRPr lang="en-GB" dirty="0"/>
          </a:p>
          <a:p>
            <a:endParaRPr lang="en-GB" dirty="0"/>
          </a:p>
        </p:txBody>
      </p:sp>
    </p:spTree>
    <p:extLst>
      <p:ext uri="{BB962C8B-B14F-4D97-AF65-F5344CB8AC3E}">
        <p14:creationId xmlns:p14="http://schemas.microsoft.com/office/powerpoint/2010/main" val="2950795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The Worm</a:t>
            </a:r>
          </a:p>
        </p:txBody>
      </p:sp>
      <p:sp>
        <p:nvSpPr>
          <p:cNvPr id="3" name="Content Placeholder 2"/>
          <p:cNvSpPr>
            <a:spLocks noGrp="1"/>
          </p:cNvSpPr>
          <p:nvPr>
            <p:ph idx="1"/>
          </p:nvPr>
        </p:nvSpPr>
        <p:spPr>
          <a:xfrm>
            <a:off x="135468" y="1533033"/>
            <a:ext cx="8026980" cy="4899298"/>
          </a:xfrm>
        </p:spPr>
        <p:txBody>
          <a:bodyPr/>
          <a:lstStyle/>
          <a:p>
            <a:r>
              <a:rPr lang="en-US" altLang="en-US" dirty="0">
                <a:latin typeface="Arial" charset="0"/>
              </a:rPr>
              <a:t>Released in October 1988.</a:t>
            </a:r>
          </a:p>
          <a:p>
            <a:endParaRPr lang="en-US" altLang="en-US" dirty="0">
              <a:latin typeface="Arial" charset="0"/>
            </a:endParaRPr>
          </a:p>
          <a:p>
            <a:r>
              <a:rPr lang="en-US" altLang="en-US" dirty="0">
                <a:latin typeface="Arial" charset="0"/>
              </a:rPr>
              <a:t>Promptly infected 10% of Internet computers:</a:t>
            </a:r>
          </a:p>
          <a:p>
            <a:pPr lvl="1"/>
            <a:r>
              <a:rPr lang="en-US" altLang="en-US" dirty="0">
                <a:latin typeface="Arial" charset="0"/>
              </a:rPr>
              <a:t>The worm was designed to infect each computer once.</a:t>
            </a:r>
          </a:p>
          <a:p>
            <a:pPr lvl="1"/>
            <a:r>
              <a:rPr lang="en-US" altLang="en-US" dirty="0">
                <a:latin typeface="Arial" charset="0"/>
              </a:rPr>
              <a:t>This restricting code did not work.</a:t>
            </a:r>
          </a:p>
          <a:p>
            <a:pPr lvl="1"/>
            <a:r>
              <a:rPr lang="en-US" altLang="en-US" dirty="0">
                <a:latin typeface="Arial" charset="0"/>
              </a:rPr>
              <a:t>Each computer was infected hundreds of times!</a:t>
            </a:r>
          </a:p>
          <a:p>
            <a:pPr lvl="1"/>
            <a:r>
              <a:rPr lang="en-US" altLang="en-US" dirty="0">
                <a:latin typeface="Arial" charset="0"/>
              </a:rPr>
              <a:t>Infected computers became unusable.</a:t>
            </a:r>
          </a:p>
          <a:p>
            <a:endParaRPr lang="en-US" altLang="en-US" dirty="0">
              <a:latin typeface="Arial" charset="0"/>
            </a:endParaRPr>
          </a:p>
          <a:p>
            <a:r>
              <a:rPr lang="en-US" altLang="en-US" dirty="0">
                <a:latin typeface="Arial" charset="0"/>
              </a:rPr>
              <a:t>Spread </a:t>
            </a:r>
            <a:r>
              <a:rPr lang="en-US" altLang="en-US" dirty="0" smtClean="0">
                <a:latin typeface="Arial" charset="0"/>
              </a:rPr>
              <a:t>US-wide </a:t>
            </a:r>
            <a:r>
              <a:rPr lang="en-US" altLang="en-US" dirty="0">
                <a:latin typeface="Arial" charset="0"/>
              </a:rPr>
              <a:t>between 9pm and 11pm.</a:t>
            </a:r>
          </a:p>
          <a:p>
            <a:endParaRPr lang="en-US" dirty="0"/>
          </a:p>
        </p:txBody>
      </p:sp>
      <p:pic>
        <p:nvPicPr>
          <p:cNvPr id="5" name="Picture 4">
            <a:extLst>
              <a:ext uri="{FF2B5EF4-FFF2-40B4-BE49-F238E27FC236}">
                <a16:creationId xmlns:a16="http://schemas.microsoft.com/office/drawing/2014/main" xmlns="" id="{53B41FC7-DE93-4BAA-9B2C-175E28FB244F}"/>
              </a:ext>
            </a:extLst>
          </p:cNvPr>
          <p:cNvPicPr>
            <a:picLocks noChangeAspect="1"/>
          </p:cNvPicPr>
          <p:nvPr/>
        </p:nvPicPr>
        <p:blipFill rotWithShape="1">
          <a:blip r:embed="rId2">
            <a:extLst>
              <a:ext uri="{28A0092B-C50C-407E-A947-70E740481C1C}">
                <a14:useLocalDpi xmlns:a14="http://schemas.microsoft.com/office/drawing/2010/main" val="0"/>
              </a:ext>
            </a:extLst>
          </a:blip>
          <a:srcRect l="11483" r="18756" b="14039"/>
          <a:stretch/>
        </p:blipFill>
        <p:spPr>
          <a:xfrm>
            <a:off x="8162448" y="2506864"/>
            <a:ext cx="3894084" cy="2696067"/>
          </a:xfrm>
          <a:prstGeom prst="rect">
            <a:avLst/>
          </a:prstGeom>
        </p:spPr>
      </p:pic>
    </p:spTree>
    <p:extLst>
      <p:ext uri="{BB962C8B-B14F-4D97-AF65-F5344CB8AC3E}">
        <p14:creationId xmlns:p14="http://schemas.microsoft.com/office/powerpoint/2010/main" val="11174813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467" y="212725"/>
            <a:ext cx="10515600" cy="1325563"/>
          </a:xfrm>
        </p:spPr>
        <p:txBody>
          <a:bodyPr/>
          <a:lstStyle/>
          <a:p>
            <a:r>
              <a:rPr lang="en-US" dirty="0"/>
              <a:t>Fighting the Worm</a:t>
            </a:r>
          </a:p>
        </p:txBody>
      </p:sp>
      <p:sp>
        <p:nvSpPr>
          <p:cNvPr id="3" name="Content Placeholder 2"/>
          <p:cNvSpPr>
            <a:spLocks noGrp="1"/>
          </p:cNvSpPr>
          <p:nvPr>
            <p:ph idx="1"/>
          </p:nvPr>
        </p:nvSpPr>
        <p:spPr/>
        <p:txBody>
          <a:bodyPr/>
          <a:lstStyle/>
          <a:p>
            <a:r>
              <a:rPr lang="en-US" altLang="en-US" dirty="0">
                <a:latin typeface="Arial" charset="0"/>
              </a:rPr>
              <a:t>Telephone lines were not affected.</a:t>
            </a:r>
          </a:p>
          <a:p>
            <a:pPr lvl="1"/>
            <a:r>
              <a:rPr lang="en-US" altLang="en-US" dirty="0">
                <a:latin typeface="Arial" charset="0"/>
              </a:rPr>
              <a:t>Analysts shared information by phone.</a:t>
            </a:r>
          </a:p>
          <a:p>
            <a:pPr lvl="1"/>
            <a:r>
              <a:rPr lang="en-US" altLang="en-US" dirty="0">
                <a:latin typeface="Arial" charset="0"/>
              </a:rPr>
              <a:t>Many affected were meeting at Berkeley University.</a:t>
            </a:r>
          </a:p>
          <a:p>
            <a:pPr marL="457200" lvl="1" indent="0">
              <a:buNone/>
            </a:pPr>
            <a:endParaRPr lang="en-US" altLang="en-US" dirty="0">
              <a:latin typeface="Arial" charset="0"/>
            </a:endParaRPr>
          </a:p>
          <a:p>
            <a:r>
              <a:rPr lang="en-US" altLang="en-US" dirty="0">
                <a:latin typeface="Arial" charset="0"/>
              </a:rPr>
              <a:t>As computers were cleaned, they shared status and defensive data via </a:t>
            </a:r>
            <a:r>
              <a:rPr lang="en-US" altLang="en-US" dirty="0" smtClean="0">
                <a:latin typeface="Arial" charset="0"/>
              </a:rPr>
              <a:t>email:</a:t>
            </a:r>
            <a:endParaRPr lang="en-US" altLang="en-US" dirty="0">
              <a:latin typeface="Arial" charset="0"/>
            </a:endParaRPr>
          </a:p>
          <a:p>
            <a:pPr lvl="1"/>
            <a:r>
              <a:rPr lang="en-US" altLang="en-US" dirty="0">
                <a:latin typeface="Arial" charset="0"/>
              </a:rPr>
              <a:t>A ‘clean’ computer had to be hardened against the worm or it would be infected all over again.</a:t>
            </a:r>
          </a:p>
        </p:txBody>
      </p:sp>
    </p:spTree>
    <p:extLst>
      <p:ext uri="{BB962C8B-B14F-4D97-AF65-F5344CB8AC3E}">
        <p14:creationId xmlns:p14="http://schemas.microsoft.com/office/powerpoint/2010/main" val="8381462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486" y="173945"/>
            <a:ext cx="10515600" cy="1325563"/>
          </a:xfrm>
        </p:spPr>
        <p:txBody>
          <a:bodyPr>
            <a:normAutofit/>
          </a:bodyPr>
          <a:lstStyle/>
          <a:p>
            <a:r>
              <a:rPr lang="en-US" sz="4400" dirty="0"/>
              <a:t>Aftermath</a:t>
            </a:r>
          </a:p>
        </p:txBody>
      </p:sp>
      <p:sp>
        <p:nvSpPr>
          <p:cNvPr id="3" name="Content Placeholder 2"/>
          <p:cNvSpPr>
            <a:spLocks noGrp="1"/>
          </p:cNvSpPr>
          <p:nvPr>
            <p:ph idx="1"/>
          </p:nvPr>
        </p:nvSpPr>
        <p:spPr>
          <a:xfrm>
            <a:off x="465220" y="1499508"/>
            <a:ext cx="11085095" cy="4769552"/>
          </a:xfrm>
        </p:spPr>
        <p:txBody>
          <a:bodyPr>
            <a:normAutofit/>
          </a:bodyPr>
          <a:lstStyle/>
          <a:p>
            <a:r>
              <a:rPr lang="en-US" altLang="en-US" dirty="0">
                <a:latin typeface="Arial" charset="0"/>
              </a:rPr>
              <a:t>The worm incident helped create the Computer Emergency Response Team (CERT).</a:t>
            </a:r>
          </a:p>
          <a:p>
            <a:pPr lvl="1"/>
            <a:r>
              <a:rPr lang="en-US" altLang="en-US" dirty="0">
                <a:latin typeface="Arial" charset="0"/>
              </a:rPr>
              <a:t>First </a:t>
            </a:r>
            <a:r>
              <a:rPr lang="en-US" altLang="en-US" dirty="0" smtClean="0">
                <a:latin typeface="Arial" charset="0"/>
              </a:rPr>
              <a:t>US-wide</a:t>
            </a:r>
            <a:r>
              <a:rPr lang="en-US" altLang="en-US" dirty="0">
                <a:latin typeface="Arial" charset="0"/>
              </a:rPr>
              <a:t>, multi-organization computer security </a:t>
            </a:r>
            <a:r>
              <a:rPr lang="en-US" altLang="en-US" dirty="0" smtClean="0">
                <a:latin typeface="Arial" charset="0"/>
              </a:rPr>
              <a:t>team.</a:t>
            </a:r>
          </a:p>
          <a:p>
            <a:pPr lvl="1"/>
            <a:r>
              <a:rPr lang="en-US" altLang="en-US" dirty="0" smtClean="0">
                <a:latin typeface="Arial" charset="0"/>
              </a:rPr>
              <a:t>Track </a:t>
            </a:r>
            <a:r>
              <a:rPr lang="en-US" altLang="en-US" dirty="0">
                <a:latin typeface="Arial" charset="0"/>
              </a:rPr>
              <a:t>and </a:t>
            </a:r>
            <a:r>
              <a:rPr lang="en-US" altLang="en-US" dirty="0" smtClean="0">
                <a:latin typeface="Arial" charset="0"/>
              </a:rPr>
              <a:t>report </a:t>
            </a:r>
            <a:r>
              <a:rPr lang="en-US" altLang="en-US" dirty="0">
                <a:latin typeface="Arial" charset="0"/>
              </a:rPr>
              <a:t>problems.</a:t>
            </a:r>
          </a:p>
          <a:p>
            <a:pPr marL="457200" lvl="1" indent="0">
              <a:buNone/>
            </a:pPr>
            <a:endParaRPr lang="en-US" altLang="en-US" dirty="0">
              <a:latin typeface="Arial" charset="0"/>
            </a:endParaRPr>
          </a:p>
          <a:p>
            <a:r>
              <a:rPr lang="en-US" altLang="en-US" dirty="0">
                <a:latin typeface="Arial" charset="0"/>
              </a:rPr>
              <a:t>Today, reports are tracked by the Common Vulnerability Enumeration (CVE).</a:t>
            </a:r>
          </a:p>
          <a:p>
            <a:endParaRPr lang="en-US" altLang="en-US" dirty="0">
              <a:latin typeface="Arial" charset="0"/>
            </a:endParaRPr>
          </a:p>
          <a:p>
            <a:r>
              <a:rPr lang="en-US" altLang="en-US" dirty="0">
                <a:latin typeface="Arial" charset="0"/>
              </a:rPr>
              <a:t>Numerous public and private security organizations, like the “Internet Storm Center”.</a:t>
            </a:r>
          </a:p>
          <a:p>
            <a:pPr lvl="1"/>
            <a:r>
              <a:rPr lang="en-US" altLang="en-US" dirty="0">
                <a:latin typeface="Arial" charset="0"/>
              </a:rPr>
              <a:t>Watch internet traffic and look for disruptions.</a:t>
            </a:r>
          </a:p>
        </p:txBody>
      </p:sp>
      <p:sp>
        <p:nvSpPr>
          <p:cNvPr id="4" name="Slide Number Placeholder 1"/>
          <p:cNvSpPr>
            <a:spLocks noGrp="1"/>
          </p:cNvSpPr>
          <p:nvPr>
            <p:ph type="sldNum" sz="quarter" idx="12"/>
          </p:nvPr>
        </p:nvSpPr>
        <p:spPr>
          <a:xfrm>
            <a:off x="11784011" y="5512170"/>
            <a:ext cx="407988" cy="460547"/>
          </a:xfrm>
        </p:spPr>
        <p:txBody>
          <a:bodyPr/>
          <a:lstStyle/>
          <a:p>
            <a:fld id="{AC648D8D-735A-0A4D-B949-C28657477EF6}" type="slidenum">
              <a:rPr lang="en-US" smtClean="0"/>
              <a:t>25</a:t>
            </a:fld>
            <a:r>
              <a:rPr lang="en-US" dirty="0"/>
              <a:t>0</a:t>
            </a:r>
          </a:p>
        </p:txBody>
      </p:sp>
    </p:spTree>
    <p:extLst>
      <p:ext uri="{BB962C8B-B14F-4D97-AF65-F5344CB8AC3E}">
        <p14:creationId xmlns:p14="http://schemas.microsoft.com/office/powerpoint/2010/main" val="41514609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EF80BA-20CA-4934-8325-F8173A490D08}"/>
              </a:ext>
            </a:extLst>
          </p:cNvPr>
          <p:cNvSpPr>
            <a:spLocks noGrp="1"/>
          </p:cNvSpPr>
          <p:nvPr>
            <p:ph type="ctrTitle"/>
          </p:nvPr>
        </p:nvSpPr>
        <p:spPr/>
        <p:txBody>
          <a:bodyPr/>
          <a:lstStyle/>
          <a:p>
            <a:r>
              <a:rPr lang="en-GB" dirty="0"/>
              <a:t>Access Control Strategies</a:t>
            </a:r>
          </a:p>
        </p:txBody>
      </p:sp>
      <p:sp>
        <p:nvSpPr>
          <p:cNvPr id="3" name="Subtitle 2">
            <a:extLst>
              <a:ext uri="{FF2B5EF4-FFF2-40B4-BE49-F238E27FC236}">
                <a16:creationId xmlns:a16="http://schemas.microsoft.com/office/drawing/2014/main" xmlns="" id="{84503D69-E1F4-42E3-BA6B-7FB8F4C6513F}"/>
              </a:ext>
            </a:extLst>
          </p:cNvPr>
          <p:cNvSpPr>
            <a:spLocks noGrp="1"/>
          </p:cNvSpPr>
          <p:nvPr>
            <p:ph type="subTitle" idx="1"/>
          </p:nvPr>
        </p:nvSpPr>
        <p:spPr/>
        <p:txBody>
          <a:bodyPr/>
          <a:lstStyle/>
          <a:p>
            <a:r>
              <a:rPr lang="en-GB" dirty="0" smtClean="0"/>
              <a:t>For processes</a:t>
            </a:r>
            <a:endParaRPr lang="en-GB" dirty="0"/>
          </a:p>
        </p:txBody>
      </p:sp>
    </p:spTree>
    <p:extLst>
      <p:ext uri="{BB962C8B-B14F-4D97-AF65-F5344CB8AC3E}">
        <p14:creationId xmlns:p14="http://schemas.microsoft.com/office/powerpoint/2010/main" val="25693514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1EE58B-E6D6-4CFF-8390-305480A59DDC}"/>
              </a:ext>
            </a:extLst>
          </p:cNvPr>
          <p:cNvSpPr>
            <a:spLocks noGrp="1"/>
          </p:cNvSpPr>
          <p:nvPr>
            <p:ph type="title"/>
          </p:nvPr>
        </p:nvSpPr>
        <p:spPr/>
        <p:txBody>
          <a:bodyPr/>
          <a:lstStyle/>
          <a:p>
            <a:r>
              <a:rPr lang="en-GB" dirty="0"/>
              <a:t>Type 1: Islands</a:t>
            </a:r>
          </a:p>
        </p:txBody>
      </p:sp>
      <p:sp>
        <p:nvSpPr>
          <p:cNvPr id="3" name="Content Placeholder 2">
            <a:extLst>
              <a:ext uri="{FF2B5EF4-FFF2-40B4-BE49-F238E27FC236}">
                <a16:creationId xmlns:a16="http://schemas.microsoft.com/office/drawing/2014/main" xmlns="" id="{283BFD4C-175F-41E8-B01E-32AAA6C4B512}"/>
              </a:ext>
            </a:extLst>
          </p:cNvPr>
          <p:cNvSpPr>
            <a:spLocks noGrp="1"/>
          </p:cNvSpPr>
          <p:nvPr>
            <p:ph idx="1"/>
          </p:nvPr>
        </p:nvSpPr>
        <p:spPr>
          <a:xfrm>
            <a:off x="838200" y="1825625"/>
            <a:ext cx="7263063" cy="4351338"/>
          </a:xfrm>
        </p:spPr>
        <p:txBody>
          <a:bodyPr/>
          <a:lstStyle/>
          <a:p>
            <a:r>
              <a:rPr lang="en-GB" dirty="0"/>
              <a:t>Isolation and mediation.</a:t>
            </a:r>
          </a:p>
          <a:p>
            <a:endParaRPr lang="en-GB" dirty="0"/>
          </a:p>
          <a:p>
            <a:r>
              <a:rPr lang="en-GB" dirty="0"/>
              <a:t>All processes begin in their own island.</a:t>
            </a:r>
          </a:p>
          <a:p>
            <a:endParaRPr lang="en-GB" dirty="0"/>
          </a:p>
          <a:p>
            <a:r>
              <a:rPr lang="en-GB" dirty="0"/>
              <a:t>Done especially on potentially hostile processes.</a:t>
            </a:r>
          </a:p>
          <a:p>
            <a:endParaRPr lang="en-GB" dirty="0"/>
          </a:p>
          <a:p>
            <a:endParaRPr lang="en-GB" dirty="0"/>
          </a:p>
          <a:p>
            <a:endParaRPr lang="en-GB" dirty="0"/>
          </a:p>
          <a:p>
            <a:endParaRPr lang="en-GB" dirty="0"/>
          </a:p>
        </p:txBody>
      </p:sp>
      <p:pic>
        <p:nvPicPr>
          <p:cNvPr id="4" name="Picture 3">
            <a:extLst>
              <a:ext uri="{FF2B5EF4-FFF2-40B4-BE49-F238E27FC236}">
                <a16:creationId xmlns:a16="http://schemas.microsoft.com/office/drawing/2014/main" xmlns="" id="{C78E7C99-2B23-4955-9217-19E1C16B36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73800" y="2612190"/>
            <a:ext cx="2880000" cy="1920000"/>
          </a:xfrm>
          <a:prstGeom prst="rect">
            <a:avLst/>
          </a:prstGeom>
        </p:spPr>
      </p:pic>
    </p:spTree>
    <p:extLst>
      <p:ext uri="{BB962C8B-B14F-4D97-AF65-F5344CB8AC3E}">
        <p14:creationId xmlns:p14="http://schemas.microsoft.com/office/powerpoint/2010/main" val="194086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303A3B-C42F-47D3-BF44-ADAD066FE326}"/>
              </a:ext>
            </a:extLst>
          </p:cNvPr>
          <p:cNvSpPr>
            <a:spLocks noGrp="1"/>
          </p:cNvSpPr>
          <p:nvPr>
            <p:ph type="title"/>
          </p:nvPr>
        </p:nvSpPr>
        <p:spPr/>
        <p:txBody>
          <a:bodyPr/>
          <a:lstStyle/>
          <a:p>
            <a:r>
              <a:rPr lang="en-GB" dirty="0"/>
              <a:t>Type 2: Vaults</a:t>
            </a:r>
          </a:p>
        </p:txBody>
      </p:sp>
      <p:sp>
        <p:nvSpPr>
          <p:cNvPr id="3" name="Content Placeholder 2">
            <a:extLst>
              <a:ext uri="{FF2B5EF4-FFF2-40B4-BE49-F238E27FC236}">
                <a16:creationId xmlns:a16="http://schemas.microsoft.com/office/drawing/2014/main" xmlns="" id="{F5AE0A7B-3D34-4053-9F6C-414AE9CCF1C0}"/>
              </a:ext>
            </a:extLst>
          </p:cNvPr>
          <p:cNvSpPr>
            <a:spLocks noGrp="1"/>
          </p:cNvSpPr>
          <p:nvPr>
            <p:ph idx="1"/>
          </p:nvPr>
        </p:nvSpPr>
        <p:spPr>
          <a:xfrm>
            <a:off x="838201" y="1825625"/>
            <a:ext cx="4960172" cy="4351338"/>
          </a:xfrm>
        </p:spPr>
        <p:txBody>
          <a:bodyPr>
            <a:normAutofit lnSpcReduction="10000"/>
          </a:bodyPr>
          <a:lstStyle/>
          <a:p>
            <a:r>
              <a:rPr lang="en-GB" dirty="0"/>
              <a:t>Often OS provides access for processes (including “islanders”) to computer resources.</a:t>
            </a:r>
          </a:p>
          <a:p>
            <a:endParaRPr lang="en-GB" dirty="0"/>
          </a:p>
          <a:p>
            <a:r>
              <a:rPr lang="en-GB" dirty="0"/>
              <a:t>Each request is checked by the OS.</a:t>
            </a:r>
          </a:p>
          <a:p>
            <a:endParaRPr lang="en-GB" dirty="0"/>
          </a:p>
          <a:p>
            <a:r>
              <a:rPr lang="en-GB" dirty="0"/>
              <a:t>Access to RAM is of particular importance.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1457" y="2024176"/>
            <a:ext cx="5514697" cy="3377752"/>
          </a:xfrm>
          <a:prstGeom prst="rect">
            <a:avLst/>
          </a:prstGeom>
        </p:spPr>
      </p:pic>
    </p:spTree>
    <p:extLst>
      <p:ext uri="{BB962C8B-B14F-4D97-AF65-F5344CB8AC3E}">
        <p14:creationId xmlns:p14="http://schemas.microsoft.com/office/powerpoint/2010/main" val="33160853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26DB01-80AA-4D59-BF08-1E30FBAC1129}"/>
              </a:ext>
            </a:extLst>
          </p:cNvPr>
          <p:cNvSpPr>
            <a:spLocks noGrp="1"/>
          </p:cNvSpPr>
          <p:nvPr>
            <p:ph type="title"/>
          </p:nvPr>
        </p:nvSpPr>
        <p:spPr/>
        <p:txBody>
          <a:bodyPr/>
          <a:lstStyle/>
          <a:p>
            <a:r>
              <a:rPr lang="en-GB" dirty="0"/>
              <a:t>Type 3: Puzzles</a:t>
            </a:r>
          </a:p>
        </p:txBody>
      </p:sp>
      <p:sp>
        <p:nvSpPr>
          <p:cNvPr id="3" name="Content Placeholder 2">
            <a:extLst>
              <a:ext uri="{FF2B5EF4-FFF2-40B4-BE49-F238E27FC236}">
                <a16:creationId xmlns:a16="http://schemas.microsoft.com/office/drawing/2014/main" xmlns="" id="{E7DBF3A4-301C-438A-8709-BE0C6332ACF2}"/>
              </a:ext>
            </a:extLst>
          </p:cNvPr>
          <p:cNvSpPr>
            <a:spLocks noGrp="1"/>
          </p:cNvSpPr>
          <p:nvPr>
            <p:ph idx="1"/>
          </p:nvPr>
        </p:nvSpPr>
        <p:spPr>
          <a:xfrm>
            <a:off x="440167" y="1825625"/>
            <a:ext cx="6477000" cy="4351338"/>
          </a:xfrm>
        </p:spPr>
        <p:txBody>
          <a:bodyPr/>
          <a:lstStyle/>
          <a:p>
            <a:r>
              <a:rPr lang="en-GB" dirty="0"/>
              <a:t>Cryptography</a:t>
            </a:r>
          </a:p>
          <a:p>
            <a:pPr marL="0" indent="0">
              <a:buNone/>
            </a:pPr>
            <a:endParaRPr lang="en-GB" dirty="0"/>
          </a:p>
          <a:p>
            <a:r>
              <a:rPr lang="en-GB" dirty="0"/>
              <a:t>Steganography</a:t>
            </a:r>
          </a:p>
          <a:p>
            <a:endParaRPr lang="en-GB" dirty="0"/>
          </a:p>
          <a:p>
            <a:r>
              <a:rPr lang="en-GB" dirty="0"/>
              <a:t>Security through obscurity (STO):</a:t>
            </a:r>
          </a:p>
          <a:p>
            <a:pPr lvl="1"/>
            <a:r>
              <a:rPr lang="en-GB" dirty="0"/>
              <a:t>Hiding info (for good or bad purposes).</a:t>
            </a:r>
          </a:p>
          <a:p>
            <a:pPr lvl="1"/>
            <a:endParaRPr lang="en-GB" dirty="0"/>
          </a:p>
          <a:p>
            <a:r>
              <a:rPr lang="en-GB" i="1" dirty="0" err="1"/>
              <a:t>Cripto</a:t>
            </a:r>
            <a:r>
              <a:rPr lang="en-GB" dirty="0"/>
              <a:t> becomes STO when easy to hack!</a:t>
            </a:r>
          </a:p>
          <a:p>
            <a:r>
              <a:rPr lang="en-GB" i="1" dirty="0"/>
              <a:t>Steg</a:t>
            </a:r>
            <a:r>
              <a:rPr lang="en-GB" dirty="0"/>
              <a:t> becomes STO when easy to look for!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3433763"/>
            <a:ext cx="4876800" cy="2743200"/>
          </a:xfrm>
          <a:prstGeom prst="rect">
            <a:avLst/>
          </a:prstGeom>
        </p:spPr>
      </p:pic>
      <p:sp>
        <p:nvSpPr>
          <p:cNvPr id="6" name="Rectangle 5"/>
          <p:cNvSpPr/>
          <p:nvPr/>
        </p:nvSpPr>
        <p:spPr>
          <a:xfrm>
            <a:off x="8010861" y="6176963"/>
            <a:ext cx="4181139" cy="461665"/>
          </a:xfrm>
          <a:prstGeom prst="rect">
            <a:avLst/>
          </a:prstGeom>
        </p:spPr>
        <p:txBody>
          <a:bodyPr wrap="square">
            <a:spAutoFit/>
          </a:bodyPr>
          <a:lstStyle/>
          <a:p>
            <a:r>
              <a:rPr lang="en-GB" sz="1200" dirty="0"/>
              <a:t>Example of STO: Instead of addressing a security issue, threatening to sue the person that found </a:t>
            </a:r>
            <a:r>
              <a:rPr lang="en-GB" sz="1200" dirty="0" smtClean="0"/>
              <a:t>it.</a:t>
            </a:r>
            <a:endParaRPr lang="en-GB" sz="1200"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8545" y="661257"/>
            <a:ext cx="2652737" cy="199183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8413" y="594230"/>
            <a:ext cx="2573574" cy="2058859"/>
          </a:xfrm>
          <a:prstGeom prst="rect">
            <a:avLst/>
          </a:prstGeom>
        </p:spPr>
      </p:pic>
    </p:spTree>
    <p:extLst>
      <p:ext uri="{BB962C8B-B14F-4D97-AF65-F5344CB8AC3E}">
        <p14:creationId xmlns:p14="http://schemas.microsoft.com/office/powerpoint/2010/main" val="380020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The Security Landscape</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162" y="563563"/>
            <a:ext cx="2609850" cy="17526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4472" y="4379222"/>
            <a:ext cx="3333750" cy="2333625"/>
          </a:xfrm>
          <a:prstGeom prst="rect">
            <a:avLst/>
          </a:prstGeom>
        </p:spPr>
      </p:pic>
    </p:spTree>
    <p:extLst>
      <p:ext uri="{BB962C8B-B14F-4D97-AF65-F5344CB8AC3E}">
        <p14:creationId xmlns:p14="http://schemas.microsoft.com/office/powerpoint/2010/main" val="327481517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53CD4F-2B2D-4235-9EE4-1ABE4D72B1B9}"/>
              </a:ext>
            </a:extLst>
          </p:cNvPr>
          <p:cNvSpPr>
            <a:spLocks noGrp="1"/>
          </p:cNvSpPr>
          <p:nvPr>
            <p:ph type="title"/>
          </p:nvPr>
        </p:nvSpPr>
        <p:spPr/>
        <p:txBody>
          <a:bodyPr/>
          <a:lstStyle/>
          <a:p>
            <a:r>
              <a:rPr lang="en-GB" dirty="0"/>
              <a:t>Type 4: Patterns</a:t>
            </a:r>
          </a:p>
        </p:txBody>
      </p:sp>
      <p:sp>
        <p:nvSpPr>
          <p:cNvPr id="3" name="Content Placeholder 2">
            <a:extLst>
              <a:ext uri="{FF2B5EF4-FFF2-40B4-BE49-F238E27FC236}">
                <a16:creationId xmlns:a16="http://schemas.microsoft.com/office/drawing/2014/main" xmlns="" id="{5865EDA2-B79B-4D93-A70A-A082FFE42AB0}"/>
              </a:ext>
            </a:extLst>
          </p:cNvPr>
          <p:cNvSpPr>
            <a:spLocks noGrp="1"/>
          </p:cNvSpPr>
          <p:nvPr>
            <p:ph idx="1"/>
          </p:nvPr>
        </p:nvSpPr>
        <p:spPr>
          <a:xfrm>
            <a:off x="838200" y="1825625"/>
            <a:ext cx="6460958" cy="4351338"/>
          </a:xfrm>
        </p:spPr>
        <p:txBody>
          <a:bodyPr>
            <a:normAutofit lnSpcReduction="10000"/>
          </a:bodyPr>
          <a:lstStyle/>
          <a:p>
            <a:r>
              <a:rPr lang="en-GB" dirty="0"/>
              <a:t>Very common but unreliable.</a:t>
            </a:r>
          </a:p>
          <a:p>
            <a:endParaRPr lang="en-GB" dirty="0"/>
          </a:p>
          <a:p>
            <a:r>
              <a:rPr lang="en-GB" dirty="0"/>
              <a:t>A </a:t>
            </a:r>
            <a:r>
              <a:rPr lang="en-GB"/>
              <a:t>computer </a:t>
            </a:r>
            <a:r>
              <a:rPr lang="en-GB" smtClean="0"/>
              <a:t>antivirus </a:t>
            </a:r>
            <a:r>
              <a:rPr lang="en-GB" dirty="0"/>
              <a:t>recognises malware through comparison.</a:t>
            </a:r>
          </a:p>
          <a:p>
            <a:endParaRPr lang="en-GB" dirty="0"/>
          </a:p>
          <a:p>
            <a:r>
              <a:rPr lang="en-GB" dirty="0"/>
              <a:t>Biometrics compare patterns.</a:t>
            </a:r>
          </a:p>
          <a:p>
            <a:pPr lvl="1"/>
            <a:r>
              <a:rPr lang="en-GB" dirty="0"/>
              <a:t>Main problem: balance between false positive and false negative rate.</a:t>
            </a:r>
          </a:p>
          <a:p>
            <a:endParaRPr lang="en-GB" dirty="0"/>
          </a:p>
          <a:p>
            <a:r>
              <a:rPr lang="en-GB" dirty="0"/>
              <a:t>Not effective against new threats.</a:t>
            </a:r>
          </a:p>
        </p:txBody>
      </p:sp>
      <p:pic>
        <p:nvPicPr>
          <p:cNvPr id="5" name="Picture 4">
            <a:extLst>
              <a:ext uri="{FF2B5EF4-FFF2-40B4-BE49-F238E27FC236}">
                <a16:creationId xmlns:a16="http://schemas.microsoft.com/office/drawing/2014/main" xmlns="" id="{8779033B-ACFD-4B18-B957-F1A8E9A9C98C}"/>
              </a:ext>
            </a:extLst>
          </p:cNvPr>
          <p:cNvPicPr>
            <a:picLocks noChangeAspect="1"/>
          </p:cNvPicPr>
          <p:nvPr/>
        </p:nvPicPr>
        <p:blipFill rotWithShape="1">
          <a:blip r:embed="rId3"/>
          <a:srcRect r="52807"/>
          <a:stretch/>
        </p:blipFill>
        <p:spPr>
          <a:xfrm>
            <a:off x="7763671" y="1690688"/>
            <a:ext cx="3236497" cy="3600450"/>
          </a:xfrm>
          <a:prstGeom prst="rect">
            <a:avLst/>
          </a:prstGeom>
        </p:spPr>
      </p:pic>
      <p:pic>
        <p:nvPicPr>
          <p:cNvPr id="6" name="Picture 5">
            <a:extLst>
              <a:ext uri="{FF2B5EF4-FFF2-40B4-BE49-F238E27FC236}">
                <a16:creationId xmlns:a16="http://schemas.microsoft.com/office/drawing/2014/main" xmlns="" id="{B7E67018-098E-4768-B057-4689698F116A}"/>
              </a:ext>
            </a:extLst>
          </p:cNvPr>
          <p:cNvPicPr>
            <a:picLocks noChangeAspect="1"/>
          </p:cNvPicPr>
          <p:nvPr/>
        </p:nvPicPr>
        <p:blipFill rotWithShape="1">
          <a:blip r:embed="rId3"/>
          <a:srcRect l="51575"/>
          <a:stretch/>
        </p:blipFill>
        <p:spPr>
          <a:xfrm>
            <a:off x="7831567" y="1690688"/>
            <a:ext cx="3320998" cy="3600450"/>
          </a:xfrm>
          <a:prstGeom prst="rect">
            <a:avLst/>
          </a:prstGeom>
        </p:spPr>
      </p:pic>
    </p:spTree>
    <p:extLst>
      <p:ext uri="{BB962C8B-B14F-4D97-AF65-F5344CB8AC3E}">
        <p14:creationId xmlns:p14="http://schemas.microsoft.com/office/powerpoint/2010/main" val="109770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B28639-F7D6-4129-A5D1-098E39D67A45}"/>
              </a:ext>
            </a:extLst>
          </p:cNvPr>
          <p:cNvSpPr>
            <a:spLocks noGrp="1"/>
          </p:cNvSpPr>
          <p:nvPr>
            <p:ph type="title"/>
          </p:nvPr>
        </p:nvSpPr>
        <p:spPr/>
        <p:txBody>
          <a:bodyPr/>
          <a:lstStyle/>
          <a:p>
            <a:r>
              <a:rPr lang="en-GB" dirty="0"/>
              <a:t>Principle 1: Open Design</a:t>
            </a:r>
          </a:p>
        </p:txBody>
      </p:sp>
      <p:sp>
        <p:nvSpPr>
          <p:cNvPr id="3" name="Content Placeholder 2">
            <a:extLst>
              <a:ext uri="{FF2B5EF4-FFF2-40B4-BE49-F238E27FC236}">
                <a16:creationId xmlns:a16="http://schemas.microsoft.com/office/drawing/2014/main" xmlns="" id="{A9F54ACF-EE47-4639-A3DC-9256FAB49A89}"/>
              </a:ext>
            </a:extLst>
          </p:cNvPr>
          <p:cNvSpPr>
            <a:spLocks noGrp="1"/>
          </p:cNvSpPr>
          <p:nvPr>
            <p:ph idx="1"/>
          </p:nvPr>
        </p:nvSpPr>
        <p:spPr>
          <a:xfrm>
            <a:off x="838200" y="1459832"/>
            <a:ext cx="10515600" cy="4717131"/>
          </a:xfrm>
        </p:spPr>
        <p:txBody>
          <a:bodyPr>
            <a:normAutofit/>
          </a:bodyPr>
          <a:lstStyle/>
          <a:p>
            <a:r>
              <a:rPr lang="en-GB" dirty="0">
                <a:latin typeface="Arial" charset="0"/>
              </a:rPr>
              <a:t>Opposite of STO.</a:t>
            </a:r>
          </a:p>
          <a:p>
            <a:endParaRPr lang="en-GB" dirty="0">
              <a:latin typeface="Arial" charset="0"/>
            </a:endParaRPr>
          </a:p>
          <a:p>
            <a:r>
              <a:rPr lang="en-GB" altLang="en-US" dirty="0">
                <a:latin typeface="Arial" charset="0"/>
              </a:rPr>
              <a:t>Open the system for third-party analysis to help ensure its effectiveness:</a:t>
            </a:r>
          </a:p>
          <a:p>
            <a:pPr lvl="1"/>
            <a:r>
              <a:rPr lang="en-GB" altLang="en-US" sz="2800" dirty="0">
                <a:latin typeface="Arial" charset="0"/>
              </a:rPr>
              <a:t>“More eyes make bugs shallow” – Eric Raymond.</a:t>
            </a:r>
          </a:p>
          <a:p>
            <a:pPr lvl="1"/>
            <a:endParaRPr lang="en-GB" altLang="en-US" sz="2800" dirty="0">
              <a:latin typeface="Arial" charset="0"/>
            </a:endParaRPr>
          </a:p>
          <a:p>
            <a:r>
              <a:rPr lang="en-GB" altLang="en-US" dirty="0" err="1">
                <a:latin typeface="Arial" charset="0"/>
              </a:rPr>
              <a:t>Kerckhoff’s</a:t>
            </a:r>
            <a:r>
              <a:rPr lang="en-GB" altLang="en-US" dirty="0">
                <a:latin typeface="Arial" charset="0"/>
              </a:rPr>
              <a:t> Principle and crypto-design:</a:t>
            </a:r>
          </a:p>
          <a:p>
            <a:pPr lvl="1"/>
            <a:r>
              <a:rPr lang="en-GB" altLang="en-US" sz="2800" dirty="0">
                <a:latin typeface="Arial" charset="0"/>
              </a:rPr>
              <a:t>The crypto system can be well-known, but NOT the key used!</a:t>
            </a:r>
          </a:p>
          <a:p>
            <a:pPr lvl="1"/>
            <a:r>
              <a:rPr lang="en-GB" altLang="en-US" sz="2800" dirty="0">
                <a:latin typeface="Arial" charset="0"/>
              </a:rPr>
              <a:t>“The enemy knows the system” – Claude Shannon.</a:t>
            </a:r>
          </a:p>
          <a:p>
            <a:endParaRPr lang="en-GB" dirty="0"/>
          </a:p>
        </p:txBody>
      </p:sp>
    </p:spTree>
    <p:extLst>
      <p:ext uri="{BB962C8B-B14F-4D97-AF65-F5344CB8AC3E}">
        <p14:creationId xmlns:p14="http://schemas.microsoft.com/office/powerpoint/2010/main" val="7870371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8E1408-4395-4D58-83D4-0479691953FC}"/>
              </a:ext>
            </a:extLst>
          </p:cNvPr>
          <p:cNvSpPr>
            <a:spLocks noGrp="1"/>
          </p:cNvSpPr>
          <p:nvPr>
            <p:ph type="title"/>
          </p:nvPr>
        </p:nvSpPr>
        <p:spPr/>
        <p:txBody>
          <a:bodyPr/>
          <a:lstStyle/>
          <a:p>
            <a:r>
              <a:rPr lang="en-GB" dirty="0"/>
              <a:t>Principle 2: Chain of Control</a:t>
            </a:r>
          </a:p>
        </p:txBody>
      </p:sp>
      <p:sp>
        <p:nvSpPr>
          <p:cNvPr id="3" name="Content Placeholder 2">
            <a:extLst>
              <a:ext uri="{FF2B5EF4-FFF2-40B4-BE49-F238E27FC236}">
                <a16:creationId xmlns:a16="http://schemas.microsoft.com/office/drawing/2014/main" xmlns="" id="{EA40FB68-3925-4BF9-A9A7-B5E3FA1431B6}"/>
              </a:ext>
            </a:extLst>
          </p:cNvPr>
          <p:cNvSpPr>
            <a:spLocks noGrp="1"/>
          </p:cNvSpPr>
          <p:nvPr>
            <p:ph idx="1"/>
          </p:nvPr>
        </p:nvSpPr>
        <p:spPr/>
        <p:txBody>
          <a:bodyPr/>
          <a:lstStyle/>
          <a:p>
            <a:pPr marL="0" indent="0">
              <a:buNone/>
              <a:defRPr/>
            </a:pPr>
            <a:r>
              <a:rPr lang="en-US" dirty="0">
                <a:latin typeface="Arial" panose="020B0604020202020204" pitchFamily="34" charset="0"/>
                <a:cs typeface="Arial" panose="020B0604020202020204" pitchFamily="34" charset="0"/>
              </a:rPr>
              <a:t>We must never run programs that violate or bypass our security policy. To avoid this, we:</a:t>
            </a:r>
          </a:p>
          <a:p>
            <a:pPr marL="514350" indent="-514350">
              <a:buFont typeface="+mj-lt"/>
              <a:buAutoNum type="arabicPeriod"/>
              <a:defRPr/>
            </a:pPr>
            <a:r>
              <a:rPr lang="en-US" dirty="0">
                <a:latin typeface="Arial" panose="020B0604020202020204" pitchFamily="34" charset="0"/>
                <a:cs typeface="Arial" panose="020B0604020202020204" pitchFamily="34" charset="0"/>
              </a:rPr>
              <a:t>Start the computer using a BIOS that maintains our security policy.</a:t>
            </a:r>
          </a:p>
          <a:p>
            <a:pPr marL="514350" indent="-514350">
              <a:buFont typeface="+mj-lt"/>
              <a:buAutoNum type="arabicPeriod"/>
              <a:defRPr/>
            </a:pPr>
            <a:r>
              <a:rPr lang="en-US" dirty="0">
                <a:latin typeface="Arial" panose="020B0604020202020204" pitchFamily="34" charset="0"/>
                <a:cs typeface="Arial" panose="020B0604020202020204" pitchFamily="34" charset="0"/>
              </a:rPr>
              <a:t>If the software we start (i.e. the OS) can start other software, then the other software either</a:t>
            </a:r>
          </a:p>
          <a:p>
            <a:pPr marL="1314450" lvl="2" indent="-514350">
              <a:defRPr/>
            </a:pPr>
            <a:r>
              <a:rPr lang="en-US" dirty="0">
                <a:latin typeface="Arial" panose="020B0604020202020204" pitchFamily="34" charset="0"/>
                <a:cs typeface="Arial" panose="020B0604020202020204" pitchFamily="34" charset="0"/>
              </a:rPr>
              <a:t>Complies with the security policy, </a:t>
            </a:r>
            <a:r>
              <a:rPr lang="en-US" u="sng" dirty="0">
                <a:latin typeface="Arial" panose="020B0604020202020204" pitchFamily="34" charset="0"/>
                <a:cs typeface="Arial" panose="020B0604020202020204" pitchFamily="34" charset="0"/>
              </a:rPr>
              <a:t>OR</a:t>
            </a:r>
          </a:p>
          <a:p>
            <a:pPr marL="1314450" lvl="2" indent="-514350">
              <a:defRPr/>
            </a:pPr>
            <a:r>
              <a:rPr lang="en-US" dirty="0">
                <a:latin typeface="Arial" panose="020B0604020202020204" pitchFamily="34" charset="0"/>
                <a:cs typeface="Arial" panose="020B0604020202020204" pitchFamily="34" charset="0"/>
              </a:rPr>
              <a:t>Is constrained from violating the policy via access restrictions or other mechanisms.</a:t>
            </a:r>
          </a:p>
          <a:p>
            <a:endParaRPr lang="en-GB" dirty="0"/>
          </a:p>
        </p:txBody>
      </p:sp>
    </p:spTree>
    <p:extLst>
      <p:ext uri="{BB962C8B-B14F-4D97-AF65-F5344CB8AC3E}">
        <p14:creationId xmlns:p14="http://schemas.microsoft.com/office/powerpoint/2010/main" val="22074672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Subverting the Chain of Control</a:t>
            </a:r>
          </a:p>
        </p:txBody>
      </p:sp>
      <p:sp>
        <p:nvSpPr>
          <p:cNvPr id="3" name="Content Placeholder 2"/>
          <p:cNvSpPr>
            <a:spLocks noGrp="1"/>
          </p:cNvSpPr>
          <p:nvPr>
            <p:ph idx="1"/>
          </p:nvPr>
        </p:nvSpPr>
        <p:spPr/>
        <p:txBody>
          <a:bodyPr>
            <a:normAutofit fontScale="92500" lnSpcReduction="10000"/>
          </a:bodyPr>
          <a:lstStyle/>
          <a:p>
            <a:r>
              <a:rPr lang="en-US" altLang="en-US" dirty="0">
                <a:latin typeface="Arial" charset="0"/>
              </a:rPr>
              <a:t>At the BIOS, attacker may:</a:t>
            </a:r>
          </a:p>
          <a:p>
            <a:pPr lvl="1"/>
            <a:r>
              <a:rPr lang="en-US" altLang="en-US" dirty="0">
                <a:latin typeface="Arial" charset="0"/>
              </a:rPr>
              <a:t>“Boot” a different OS from a CD-ROM or a USB drive.</a:t>
            </a:r>
          </a:p>
          <a:p>
            <a:pPr lvl="2"/>
            <a:r>
              <a:rPr lang="en-US" altLang="en-US" dirty="0">
                <a:latin typeface="Arial" charset="0"/>
              </a:rPr>
              <a:t>The new OS doesn’t enforce access restrictions.</a:t>
            </a:r>
          </a:p>
          <a:p>
            <a:pPr marL="914400" lvl="2" indent="0">
              <a:buNone/>
            </a:pPr>
            <a:endParaRPr lang="en-US" altLang="en-US" dirty="0">
              <a:latin typeface="Arial" charset="0"/>
            </a:endParaRPr>
          </a:p>
          <a:p>
            <a:r>
              <a:rPr lang="en-US" altLang="en-US" dirty="0">
                <a:latin typeface="Arial" charset="0"/>
              </a:rPr>
              <a:t>Inside the OS, attacker may:</a:t>
            </a:r>
          </a:p>
          <a:p>
            <a:pPr lvl="1"/>
            <a:r>
              <a:rPr lang="en-US" altLang="en-US" dirty="0">
                <a:latin typeface="Arial" charset="0"/>
              </a:rPr>
              <a:t>Install a privileged (administrative) program that can bypass access restrictions.</a:t>
            </a:r>
          </a:p>
          <a:p>
            <a:pPr lvl="1"/>
            <a:r>
              <a:rPr lang="en-US" altLang="en-US" dirty="0">
                <a:latin typeface="Arial" charset="0"/>
              </a:rPr>
              <a:t>Trick an authorized user into leaking sensitive files.</a:t>
            </a:r>
          </a:p>
          <a:p>
            <a:pPr lvl="1"/>
            <a:endParaRPr lang="en-US" altLang="en-US" dirty="0">
              <a:latin typeface="Arial" charset="0"/>
            </a:endParaRPr>
          </a:p>
          <a:p>
            <a:pPr lvl="2"/>
            <a:endParaRPr lang="en-US" altLang="en-US" dirty="0">
              <a:latin typeface="Arial" charset="0"/>
            </a:endParaRPr>
          </a:p>
          <a:p>
            <a:r>
              <a:rPr lang="en-US" altLang="en-US" dirty="0">
                <a:latin typeface="Arial" charset="0"/>
              </a:rPr>
              <a:t>Solution: Password protect BIOS user interface.</a:t>
            </a:r>
          </a:p>
          <a:p>
            <a:pPr lvl="1"/>
            <a:r>
              <a:rPr lang="en-US" altLang="en-US" dirty="0">
                <a:latin typeface="Arial" charset="0"/>
              </a:rPr>
              <a:t>Worth it?</a:t>
            </a:r>
          </a:p>
          <a:p>
            <a:endParaRPr lang="en-US" altLang="en-US" dirty="0">
              <a:latin typeface="Arial" charset="0"/>
            </a:endParaRPr>
          </a:p>
        </p:txBody>
      </p:sp>
      <p:sp>
        <p:nvSpPr>
          <p:cNvPr id="4" name="Slide Number Placeholder 1"/>
          <p:cNvSpPr>
            <a:spLocks noGrp="1"/>
          </p:cNvSpPr>
          <p:nvPr>
            <p:ph type="sldNum" sz="quarter" idx="12"/>
          </p:nvPr>
        </p:nvSpPr>
        <p:spPr>
          <a:xfrm>
            <a:off x="11784011" y="5512170"/>
            <a:ext cx="407988" cy="460547"/>
          </a:xfrm>
        </p:spPr>
        <p:txBody>
          <a:bodyPr/>
          <a:lstStyle/>
          <a:p>
            <a:fld id="{AC648D8D-735A-0A4D-B949-C28657477EF6}" type="slidenum">
              <a:rPr lang="en-US" smtClean="0"/>
              <a:t>33</a:t>
            </a:fld>
            <a:r>
              <a:rPr lang="en-US" dirty="0"/>
              <a:t>9</a:t>
            </a:r>
          </a:p>
        </p:txBody>
      </p:sp>
    </p:spTree>
    <p:extLst>
      <p:ext uri="{BB962C8B-B14F-4D97-AF65-F5344CB8AC3E}">
        <p14:creationId xmlns:p14="http://schemas.microsoft.com/office/powerpoint/2010/main" val="5178489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EF80BA-20CA-4934-8325-F8173A490D08}"/>
              </a:ext>
            </a:extLst>
          </p:cNvPr>
          <p:cNvSpPr>
            <a:spLocks noGrp="1"/>
          </p:cNvSpPr>
          <p:nvPr>
            <p:ph type="ctrTitle"/>
          </p:nvPr>
        </p:nvSpPr>
        <p:spPr/>
        <p:txBody>
          <a:bodyPr/>
          <a:lstStyle/>
          <a:p>
            <a:r>
              <a:rPr lang="en-GB" dirty="0"/>
              <a:t>Keeping Processes Separate</a:t>
            </a:r>
          </a:p>
        </p:txBody>
      </p:sp>
      <p:sp>
        <p:nvSpPr>
          <p:cNvPr id="3" name="Subtitle 2">
            <a:extLst>
              <a:ext uri="{FF2B5EF4-FFF2-40B4-BE49-F238E27FC236}">
                <a16:creationId xmlns:a16="http://schemas.microsoft.com/office/drawing/2014/main" xmlns="" id="{84503D69-E1F4-42E3-BA6B-7FB8F4C6513F}"/>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42902463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F2B67D-82E6-4957-A6E7-3A58493D0208}"/>
              </a:ext>
            </a:extLst>
          </p:cNvPr>
          <p:cNvSpPr>
            <a:spLocks noGrp="1"/>
          </p:cNvSpPr>
          <p:nvPr>
            <p:ph type="title"/>
          </p:nvPr>
        </p:nvSpPr>
        <p:spPr/>
        <p:txBody>
          <a:bodyPr/>
          <a:lstStyle/>
          <a:p>
            <a:r>
              <a:rPr lang="en-GB" dirty="0"/>
              <a:t>Keeping Processes Separate</a:t>
            </a:r>
          </a:p>
        </p:txBody>
      </p:sp>
      <p:sp>
        <p:nvSpPr>
          <p:cNvPr id="3" name="Content Placeholder 2">
            <a:extLst>
              <a:ext uri="{FF2B5EF4-FFF2-40B4-BE49-F238E27FC236}">
                <a16:creationId xmlns:a16="http://schemas.microsoft.com/office/drawing/2014/main" xmlns="" id="{2B2A1AE2-835A-4507-AF83-CFB19791E58C}"/>
              </a:ext>
            </a:extLst>
          </p:cNvPr>
          <p:cNvSpPr>
            <a:spLocks noGrp="1"/>
          </p:cNvSpPr>
          <p:nvPr>
            <p:ph idx="1"/>
          </p:nvPr>
        </p:nvSpPr>
        <p:spPr>
          <a:xfrm>
            <a:off x="838200" y="1825625"/>
            <a:ext cx="6530788" cy="4351338"/>
          </a:xfrm>
        </p:spPr>
        <p:txBody>
          <a:bodyPr>
            <a:normAutofit fontScale="62500" lnSpcReduction="20000"/>
          </a:bodyPr>
          <a:lstStyle/>
          <a:p>
            <a:r>
              <a:rPr lang="en-GB" dirty="0"/>
              <a:t>Operator errors and software bugs also pose threats to the computer.</a:t>
            </a:r>
          </a:p>
          <a:p>
            <a:endParaRPr lang="en-GB" dirty="0"/>
          </a:p>
          <a:p>
            <a:r>
              <a:rPr lang="en-GB" dirty="0"/>
              <a:t>Relies on hardware and software.</a:t>
            </a:r>
          </a:p>
          <a:p>
            <a:endParaRPr lang="en-GB" dirty="0"/>
          </a:p>
          <a:p>
            <a:r>
              <a:rPr lang="en-GB" dirty="0"/>
              <a:t>Hardware by providing special features to the CPU:</a:t>
            </a:r>
          </a:p>
          <a:p>
            <a:pPr marL="914400" lvl="1" indent="-457200">
              <a:buFont typeface="+mj-lt"/>
              <a:buAutoNum type="arabicPeriod"/>
            </a:pPr>
            <a:r>
              <a:rPr lang="en-GB" dirty="0"/>
              <a:t>Two </a:t>
            </a:r>
            <a:r>
              <a:rPr lang="en-GB" u="sng" dirty="0"/>
              <a:t>modes</a:t>
            </a:r>
            <a:r>
              <a:rPr lang="en-GB" dirty="0"/>
              <a:t> to distinguish between user and special (kernel) applications.</a:t>
            </a:r>
          </a:p>
          <a:p>
            <a:pPr marL="914400" lvl="1" indent="-457200">
              <a:buFont typeface="+mj-lt"/>
              <a:buAutoNum type="arabicPeriod"/>
            </a:pPr>
            <a:r>
              <a:rPr lang="en-GB" u="sng" dirty="0"/>
              <a:t>RAM restriction</a:t>
            </a:r>
            <a:r>
              <a:rPr lang="en-GB" dirty="0"/>
              <a:t>.</a:t>
            </a:r>
          </a:p>
          <a:p>
            <a:pPr marL="914400" lvl="1" indent="-457200">
              <a:buFont typeface="+mj-lt"/>
              <a:buAutoNum type="arabicPeriod"/>
            </a:pPr>
            <a:endParaRPr lang="en-GB" dirty="0"/>
          </a:p>
          <a:p>
            <a:r>
              <a:rPr lang="en-GB" dirty="0"/>
              <a:t>Software by including features in the OS:</a:t>
            </a:r>
          </a:p>
          <a:p>
            <a:pPr marL="914400" lvl="1" indent="-457200">
              <a:buFont typeface="+mj-lt"/>
              <a:buAutoNum type="arabicPeriod"/>
            </a:pPr>
            <a:r>
              <a:rPr lang="en-GB" u="sng" dirty="0"/>
              <a:t>User identities</a:t>
            </a:r>
          </a:p>
          <a:p>
            <a:pPr marL="914400" lvl="1" indent="-457200">
              <a:buFont typeface="+mj-lt"/>
              <a:buAutoNum type="arabicPeriod"/>
            </a:pPr>
            <a:r>
              <a:rPr lang="en-GB" u="sng" dirty="0"/>
              <a:t>Program Dispatcher</a:t>
            </a:r>
          </a:p>
          <a:p>
            <a:pPr marL="914400" lvl="1" indent="-457200">
              <a:buFont typeface="+mj-lt"/>
              <a:buAutoNum type="arabicPeriod"/>
            </a:pPr>
            <a:r>
              <a:rPr lang="en-GB" u="sng" dirty="0"/>
              <a:t>Memory Manager</a:t>
            </a:r>
          </a:p>
          <a:p>
            <a:pPr marL="914400" lvl="1" indent="-457200">
              <a:buFont typeface="+mj-lt"/>
              <a:buAutoNum type="arabicPeriod"/>
            </a:pPr>
            <a:r>
              <a:rPr lang="en-GB" u="sng" dirty="0"/>
              <a:t>RAM Protection</a:t>
            </a:r>
          </a:p>
          <a:p>
            <a:pPr marL="914400" lvl="1" indent="-457200">
              <a:buFont typeface="+mj-lt"/>
              <a:buAutoNum type="arabicPeriod"/>
            </a:pPr>
            <a:r>
              <a:rPr lang="en-GB" u="sng" dirty="0"/>
              <a:t>Window-oriented interface</a:t>
            </a:r>
          </a:p>
          <a:p>
            <a:pPr marL="914400" lvl="1" indent="-457200">
              <a:buFont typeface="+mj-lt"/>
              <a:buAutoNum type="arabicPeriod"/>
            </a:pPr>
            <a:endParaRPr lang="en-GB" u="sng" dirty="0"/>
          </a:p>
        </p:txBody>
      </p:sp>
      <p:sp>
        <p:nvSpPr>
          <p:cNvPr id="5" name="Rectangle 4"/>
          <p:cNvSpPr/>
          <p:nvPr/>
        </p:nvSpPr>
        <p:spPr>
          <a:xfrm>
            <a:off x="8067002" y="3957713"/>
            <a:ext cx="3028951" cy="1015663"/>
          </a:xfrm>
          <a:prstGeom prst="rect">
            <a:avLst/>
          </a:prstGeom>
        </p:spPr>
        <p:txBody>
          <a:bodyPr wrap="square">
            <a:spAutoFit/>
          </a:bodyPr>
          <a:lstStyle/>
          <a:p>
            <a:pPr algn="just"/>
            <a:r>
              <a:rPr lang="en-GB" sz="1200" dirty="0"/>
              <a:t>In a 90’s OS, a damaged Word file could also damage an Excel spreadsheet. This was largely due to </a:t>
            </a:r>
            <a:r>
              <a:rPr lang="en-GB" sz="1200" dirty="0" smtClean="0"/>
              <a:t>programs </a:t>
            </a:r>
            <a:r>
              <a:rPr lang="en-GB" sz="1200" dirty="0"/>
              <a:t>getting larger and occupying RAM registers which originally didn’t belong to them.</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1477" y="2700413"/>
            <a:ext cx="2540000" cy="1257300"/>
          </a:xfrm>
          <a:prstGeom prst="rect">
            <a:avLst/>
          </a:prstGeom>
        </p:spPr>
      </p:pic>
    </p:spTree>
    <p:extLst>
      <p:ext uri="{BB962C8B-B14F-4D97-AF65-F5344CB8AC3E}">
        <p14:creationId xmlns:p14="http://schemas.microsoft.com/office/powerpoint/2010/main" val="375402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Hardware Separation using Program Modes</a:t>
            </a:r>
          </a:p>
        </p:txBody>
      </p:sp>
      <p:sp>
        <p:nvSpPr>
          <p:cNvPr id="3" name="Content Placeholder 2"/>
          <p:cNvSpPr>
            <a:spLocks noGrp="1"/>
          </p:cNvSpPr>
          <p:nvPr>
            <p:ph idx="1"/>
          </p:nvPr>
        </p:nvSpPr>
        <p:spPr/>
        <p:txBody>
          <a:bodyPr/>
          <a:lstStyle/>
          <a:p>
            <a:r>
              <a:rPr lang="en-US" altLang="en-US" dirty="0">
                <a:latin typeface="Arial" charset="0"/>
              </a:rPr>
              <a:t>Kernel or Supervisor Mode</a:t>
            </a:r>
          </a:p>
          <a:p>
            <a:pPr lvl="1"/>
            <a:r>
              <a:rPr lang="en-US" altLang="en-US" dirty="0">
                <a:latin typeface="Arial" charset="0"/>
              </a:rPr>
              <a:t>For highly privileged operating system programs with full CPU access.</a:t>
            </a:r>
          </a:p>
          <a:p>
            <a:pPr lvl="1"/>
            <a:r>
              <a:rPr lang="en-US" altLang="en-US" dirty="0">
                <a:latin typeface="Arial" charset="0"/>
              </a:rPr>
              <a:t>Allows full access to RAM.</a:t>
            </a:r>
          </a:p>
          <a:p>
            <a:pPr lvl="1"/>
            <a:r>
              <a:rPr lang="en-US" altLang="en-US" dirty="0">
                <a:latin typeface="Arial" charset="0"/>
              </a:rPr>
              <a:t>Dangerous! Used as rarely as possible.</a:t>
            </a:r>
          </a:p>
          <a:p>
            <a:r>
              <a:rPr lang="en-US" altLang="en-US" dirty="0">
                <a:latin typeface="Arial" charset="0"/>
              </a:rPr>
              <a:t>User Mode</a:t>
            </a:r>
          </a:p>
          <a:p>
            <a:pPr lvl="1"/>
            <a:r>
              <a:rPr lang="en-US" altLang="en-US" dirty="0">
                <a:latin typeface="Arial" charset="0"/>
              </a:rPr>
              <a:t>For most programs and all applications.</a:t>
            </a:r>
          </a:p>
          <a:p>
            <a:pPr lvl="1"/>
            <a:r>
              <a:rPr lang="en-US" altLang="en-US" dirty="0">
                <a:latin typeface="Arial" charset="0"/>
              </a:rPr>
              <a:t>CPU blocks any attempt to use kernel mode instructions.</a:t>
            </a:r>
          </a:p>
          <a:p>
            <a:endParaRPr lang="en-US" dirty="0"/>
          </a:p>
        </p:txBody>
      </p:sp>
      <p:sp>
        <p:nvSpPr>
          <p:cNvPr id="4" name="Slide Number Placeholder 1"/>
          <p:cNvSpPr>
            <a:spLocks noGrp="1"/>
          </p:cNvSpPr>
          <p:nvPr>
            <p:ph type="sldNum" sz="quarter" idx="12"/>
          </p:nvPr>
        </p:nvSpPr>
        <p:spPr>
          <a:xfrm>
            <a:off x="11784011" y="5512170"/>
            <a:ext cx="407988" cy="460547"/>
          </a:xfrm>
        </p:spPr>
        <p:txBody>
          <a:bodyPr/>
          <a:lstStyle/>
          <a:p>
            <a:r>
              <a:rPr lang="en-US" dirty="0"/>
              <a:t>3</a:t>
            </a:r>
            <a:fld id="{AC648D8D-735A-0A4D-B949-C28657477EF6}" type="slidenum">
              <a:rPr lang="en-US" smtClean="0"/>
              <a:t>36</a:t>
            </a:fld>
            <a:endParaRPr lang="en-US" dirty="0"/>
          </a:p>
        </p:txBody>
      </p:sp>
    </p:spTree>
    <p:extLst>
      <p:ext uri="{BB962C8B-B14F-4D97-AF65-F5344CB8AC3E}">
        <p14:creationId xmlns:p14="http://schemas.microsoft.com/office/powerpoint/2010/main" val="3448050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5EA3E0-5DD5-4D93-9E62-24BD72782FE1}"/>
              </a:ext>
            </a:extLst>
          </p:cNvPr>
          <p:cNvSpPr>
            <a:spLocks noGrp="1"/>
          </p:cNvSpPr>
          <p:nvPr>
            <p:ph type="title"/>
          </p:nvPr>
        </p:nvSpPr>
        <p:spPr/>
        <p:txBody>
          <a:bodyPr/>
          <a:lstStyle/>
          <a:p>
            <a:r>
              <a:rPr lang="en-GB" dirty="0"/>
              <a:t>Hardware Separation using RAM </a:t>
            </a:r>
            <a:r>
              <a:rPr lang="en-GB" dirty="0" smtClean="0"/>
              <a:t>Restriction</a:t>
            </a:r>
            <a:endParaRPr lang="en-GB" dirty="0"/>
          </a:p>
        </p:txBody>
      </p:sp>
      <p:sp>
        <p:nvSpPr>
          <p:cNvPr id="3" name="Content Placeholder 2">
            <a:extLst>
              <a:ext uri="{FF2B5EF4-FFF2-40B4-BE49-F238E27FC236}">
                <a16:creationId xmlns:a16="http://schemas.microsoft.com/office/drawing/2014/main" xmlns="" id="{C77E5D77-2297-4DB5-BEEC-F2AFA81BF840}"/>
              </a:ext>
            </a:extLst>
          </p:cNvPr>
          <p:cNvSpPr>
            <a:spLocks noGrp="1"/>
          </p:cNvSpPr>
          <p:nvPr>
            <p:ph idx="1"/>
          </p:nvPr>
        </p:nvSpPr>
        <p:spPr/>
        <p:txBody>
          <a:bodyPr/>
          <a:lstStyle/>
          <a:p>
            <a:r>
              <a:rPr lang="en-GB" dirty="0"/>
              <a:t>Each process operates in its own RAM island implemented through a </a:t>
            </a:r>
            <a:r>
              <a:rPr lang="en-GB" i="1" dirty="0"/>
              <a:t>page </a:t>
            </a:r>
            <a:r>
              <a:rPr lang="en-GB" i="1" dirty="0" err="1"/>
              <a:t>tabler</a:t>
            </a:r>
            <a:r>
              <a:rPr lang="en-GB" dirty="0"/>
              <a:t> that allocates RAM (a table per process).</a:t>
            </a:r>
          </a:p>
          <a:p>
            <a:endParaRPr lang="en-GB" dirty="0"/>
          </a:p>
          <a:p>
            <a:r>
              <a:rPr lang="en-GB" dirty="0"/>
              <a:t>Memory error when CPU finds a RAM register that doesn’t match the one assigned to the process.</a:t>
            </a:r>
          </a:p>
          <a:p>
            <a:endParaRPr lang="en-GB" dirty="0"/>
          </a:p>
          <a:p>
            <a:r>
              <a:rPr lang="en-GB" dirty="0"/>
              <a:t>Page </a:t>
            </a:r>
            <a:r>
              <a:rPr lang="en-GB" dirty="0" err="1"/>
              <a:t>tabler</a:t>
            </a:r>
            <a:r>
              <a:rPr lang="en-GB" dirty="0"/>
              <a:t> also specifies if the process is allowed to read/write or only read in a specific RAM register (CPU can read/write any register in kernel mode).</a:t>
            </a:r>
          </a:p>
        </p:txBody>
      </p:sp>
    </p:spTree>
    <p:extLst>
      <p:ext uri="{BB962C8B-B14F-4D97-AF65-F5344CB8AC3E}">
        <p14:creationId xmlns:p14="http://schemas.microsoft.com/office/powerpoint/2010/main" val="35644751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3D0CEA-8607-4B49-AC39-DC6F43D12EAE}"/>
              </a:ext>
            </a:extLst>
          </p:cNvPr>
          <p:cNvSpPr>
            <a:spLocks noGrp="1"/>
          </p:cNvSpPr>
          <p:nvPr>
            <p:ph type="title"/>
          </p:nvPr>
        </p:nvSpPr>
        <p:spPr/>
        <p:txBody>
          <a:bodyPr/>
          <a:lstStyle/>
          <a:p>
            <a:r>
              <a:rPr lang="en-GB" dirty="0"/>
              <a:t>Software Separation through User Identities</a:t>
            </a:r>
          </a:p>
        </p:txBody>
      </p:sp>
      <p:sp>
        <p:nvSpPr>
          <p:cNvPr id="3" name="Content Placeholder 2">
            <a:extLst>
              <a:ext uri="{FF2B5EF4-FFF2-40B4-BE49-F238E27FC236}">
                <a16:creationId xmlns:a16="http://schemas.microsoft.com/office/drawing/2014/main" xmlns="" id="{FA1BFAAD-EE55-4204-942C-E1011091C08F}"/>
              </a:ext>
            </a:extLst>
          </p:cNvPr>
          <p:cNvSpPr>
            <a:spLocks noGrp="1"/>
          </p:cNvSpPr>
          <p:nvPr>
            <p:ph idx="1"/>
          </p:nvPr>
        </p:nvSpPr>
        <p:spPr>
          <a:xfrm>
            <a:off x="838200" y="1825625"/>
            <a:ext cx="6444727" cy="4351338"/>
          </a:xfrm>
        </p:spPr>
        <p:txBody>
          <a:bodyPr/>
          <a:lstStyle/>
          <a:p>
            <a:r>
              <a:rPr lang="en-GB" dirty="0"/>
              <a:t>OS provides the vault for each process.</a:t>
            </a:r>
          </a:p>
          <a:p>
            <a:endParaRPr lang="en-GB" dirty="0"/>
          </a:p>
          <a:p>
            <a:r>
              <a:rPr lang="en-GB" dirty="0"/>
              <a:t>Users are assigned a user ID.</a:t>
            </a:r>
          </a:p>
          <a:p>
            <a:endParaRPr lang="en-GB" dirty="0"/>
          </a:p>
          <a:p>
            <a:r>
              <a:rPr lang="en-GB" dirty="0"/>
              <a:t>Each user ID has specific resources (i.e. printer).</a:t>
            </a:r>
          </a:p>
          <a:p>
            <a:endParaRPr lang="en-GB" dirty="0"/>
          </a:p>
          <a:p>
            <a:r>
              <a:rPr lang="en-GB" dirty="0"/>
              <a:t>OS checks the permissions before granting access.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59444" y="2035782"/>
            <a:ext cx="3931024" cy="3931024"/>
          </a:xfrm>
          <a:prstGeom prst="rect">
            <a:avLst/>
          </a:prstGeom>
        </p:spPr>
      </p:pic>
    </p:spTree>
    <p:extLst>
      <p:ext uri="{BB962C8B-B14F-4D97-AF65-F5344CB8AC3E}">
        <p14:creationId xmlns:p14="http://schemas.microsoft.com/office/powerpoint/2010/main" val="38603772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C147E8-8E7F-4981-BE52-84C7BA6DFF7C}"/>
              </a:ext>
            </a:extLst>
          </p:cNvPr>
          <p:cNvSpPr>
            <a:spLocks noGrp="1"/>
          </p:cNvSpPr>
          <p:nvPr>
            <p:ph type="title"/>
          </p:nvPr>
        </p:nvSpPr>
        <p:spPr/>
        <p:txBody>
          <a:bodyPr/>
          <a:lstStyle/>
          <a:p>
            <a:r>
              <a:rPr lang="en-GB" dirty="0"/>
              <a:t>Any Exceptions?</a:t>
            </a:r>
          </a:p>
        </p:txBody>
      </p:sp>
      <p:sp>
        <p:nvSpPr>
          <p:cNvPr id="3" name="Content Placeholder 2">
            <a:extLst>
              <a:ext uri="{FF2B5EF4-FFF2-40B4-BE49-F238E27FC236}">
                <a16:creationId xmlns:a16="http://schemas.microsoft.com/office/drawing/2014/main" xmlns="" id="{38F6FC60-1903-4B31-90C9-A0182856681F}"/>
              </a:ext>
            </a:extLst>
          </p:cNvPr>
          <p:cNvSpPr>
            <a:spLocks noGrp="1"/>
          </p:cNvSpPr>
          <p:nvPr>
            <p:ph idx="1"/>
          </p:nvPr>
        </p:nvSpPr>
        <p:spPr>
          <a:xfrm>
            <a:off x="838200" y="1690688"/>
            <a:ext cx="10515600" cy="4486275"/>
          </a:xfrm>
        </p:spPr>
        <p:txBody>
          <a:bodyPr>
            <a:normAutofit fontScale="77500" lnSpcReduction="20000"/>
          </a:bodyPr>
          <a:lstStyle/>
          <a:p>
            <a:r>
              <a:rPr lang="en-GB" dirty="0"/>
              <a:t>Memory saving: Two processes running the same program</a:t>
            </a:r>
            <a:r>
              <a:rPr lang="en-GB" dirty="0" smtClean="0"/>
              <a:t>.</a:t>
            </a:r>
          </a:p>
          <a:p>
            <a:endParaRPr lang="en-GB" dirty="0"/>
          </a:p>
          <a:p>
            <a:r>
              <a:rPr lang="en-GB" dirty="0"/>
              <a:t>Networking software: Several processes pass network data using the same RAM buffer</a:t>
            </a:r>
            <a:r>
              <a:rPr lang="en-GB" dirty="0" smtClean="0"/>
              <a:t>.</a:t>
            </a:r>
          </a:p>
          <a:p>
            <a:endParaRPr lang="en-GB" dirty="0"/>
          </a:p>
          <a:p>
            <a:r>
              <a:rPr lang="en-GB" dirty="0"/>
              <a:t>Sharing data between processes (data section only).</a:t>
            </a:r>
          </a:p>
          <a:p>
            <a:endParaRPr lang="en-GB" dirty="0"/>
          </a:p>
          <a:p>
            <a:r>
              <a:rPr lang="en-GB" dirty="0"/>
              <a:t>If one process changes the control section while the other is running, a problem can occur.</a:t>
            </a:r>
          </a:p>
          <a:p>
            <a:endParaRPr lang="en-GB" dirty="0"/>
          </a:p>
          <a:p>
            <a:r>
              <a:rPr lang="en-GB" dirty="0"/>
              <a:t>Solution: </a:t>
            </a:r>
            <a:r>
              <a:rPr lang="en-GB" u="sng" dirty="0"/>
              <a:t>OS restricts access to the control section</a:t>
            </a:r>
            <a:r>
              <a:rPr lang="en-GB" dirty="0"/>
              <a:t>. This is known as a </a:t>
            </a:r>
            <a:r>
              <a:rPr lang="en-GB" b="1" dirty="0"/>
              <a:t>read only</a:t>
            </a:r>
            <a:r>
              <a:rPr lang="en-GB" dirty="0"/>
              <a:t> access restriction.</a:t>
            </a:r>
          </a:p>
          <a:p>
            <a:endParaRPr lang="en-GB" dirty="0"/>
          </a:p>
          <a:p>
            <a:r>
              <a:rPr lang="en-GB" dirty="0"/>
              <a:t>Access rights are best represented through an </a:t>
            </a:r>
            <a:r>
              <a:rPr lang="en-GB" b="1" dirty="0"/>
              <a:t>Access (Lampson’s) Matrix</a:t>
            </a:r>
            <a:r>
              <a:rPr lang="en-GB" dirty="0"/>
              <a:t>.</a:t>
            </a:r>
            <a:endParaRPr lang="en-GB" b="1" dirty="0"/>
          </a:p>
          <a:p>
            <a:endParaRPr lang="en-GB" dirty="0"/>
          </a:p>
        </p:txBody>
      </p:sp>
    </p:spTree>
    <p:extLst>
      <p:ext uri="{BB962C8B-B14F-4D97-AF65-F5344CB8AC3E}">
        <p14:creationId xmlns:p14="http://schemas.microsoft.com/office/powerpoint/2010/main" val="257177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0E7A02-6B74-45AD-9F19-C78A08983DBD}"/>
              </a:ext>
            </a:extLst>
          </p:cNvPr>
          <p:cNvSpPr>
            <a:spLocks noGrp="1"/>
          </p:cNvSpPr>
          <p:nvPr>
            <p:ph type="title"/>
          </p:nvPr>
        </p:nvSpPr>
        <p:spPr>
          <a:xfrm>
            <a:off x="377686" y="160246"/>
            <a:ext cx="10515600" cy="1131841"/>
          </a:xfrm>
        </p:spPr>
        <p:txBody>
          <a:bodyPr/>
          <a:lstStyle/>
          <a:p>
            <a:r>
              <a:rPr lang="en-GB" dirty="0"/>
              <a:t>The Security Landscape</a:t>
            </a:r>
          </a:p>
        </p:txBody>
      </p:sp>
      <p:sp>
        <p:nvSpPr>
          <p:cNvPr id="3" name="Content Placeholder 2">
            <a:extLst>
              <a:ext uri="{FF2B5EF4-FFF2-40B4-BE49-F238E27FC236}">
                <a16:creationId xmlns:a16="http://schemas.microsoft.com/office/drawing/2014/main" xmlns="" id="{7A78479B-2D45-4216-8399-1081909D03E4}"/>
              </a:ext>
            </a:extLst>
          </p:cNvPr>
          <p:cNvSpPr>
            <a:spLocks noGrp="1"/>
          </p:cNvSpPr>
          <p:nvPr>
            <p:ph idx="1"/>
          </p:nvPr>
        </p:nvSpPr>
        <p:spPr>
          <a:xfrm>
            <a:off x="377686" y="1292087"/>
            <a:ext cx="6977271" cy="4393095"/>
          </a:xfrm>
        </p:spPr>
        <p:txBody>
          <a:bodyPr>
            <a:normAutofit/>
          </a:bodyPr>
          <a:lstStyle/>
          <a:p>
            <a:r>
              <a:rPr lang="en-GB" sz="2400" dirty="0"/>
              <a:t>From security in a personal computer to problems in networks.</a:t>
            </a:r>
          </a:p>
          <a:p>
            <a:endParaRPr lang="en-GB" sz="2400" dirty="0"/>
          </a:p>
          <a:p>
            <a:r>
              <a:rPr lang="en-GB" sz="2400" dirty="0"/>
              <a:t>Trade-off between security and benefits of ownership.</a:t>
            </a:r>
          </a:p>
          <a:p>
            <a:endParaRPr lang="en-GB" sz="2400" dirty="0"/>
          </a:p>
          <a:p>
            <a:r>
              <a:rPr lang="en-GB" sz="2400" dirty="0"/>
              <a:t>Security choices fall into three categories:</a:t>
            </a:r>
          </a:p>
          <a:p>
            <a:pPr lvl="1"/>
            <a:r>
              <a:rPr lang="en-GB" sz="1800" b="1" dirty="0"/>
              <a:t>Rule-based decisions</a:t>
            </a:r>
          </a:p>
          <a:p>
            <a:pPr lvl="1"/>
            <a:r>
              <a:rPr lang="en-GB" sz="1800" b="1" dirty="0"/>
              <a:t>Relativistic decisions</a:t>
            </a:r>
          </a:p>
          <a:p>
            <a:pPr lvl="1"/>
            <a:r>
              <a:rPr lang="en-GB" sz="1800" b="1" dirty="0"/>
              <a:t>Rational decisions</a:t>
            </a:r>
            <a:endParaRPr lang="en-GB" sz="2400"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0798" y="223742"/>
            <a:ext cx="2057400" cy="221932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2761" y="1089621"/>
            <a:ext cx="2282024" cy="285253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16771" y="2164194"/>
            <a:ext cx="2821427" cy="2821427"/>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8469" y="4124111"/>
            <a:ext cx="2538536" cy="2090263"/>
          </a:xfrm>
          <a:prstGeom prst="rect">
            <a:avLst/>
          </a:prstGeom>
        </p:spPr>
      </p:pic>
    </p:spTree>
    <p:extLst>
      <p:ext uri="{BB962C8B-B14F-4D97-AF65-F5344CB8AC3E}">
        <p14:creationId xmlns:p14="http://schemas.microsoft.com/office/powerpoint/2010/main" val="1432111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95BDEC-DDB5-4E48-BB97-275448228337}"/>
              </a:ext>
            </a:extLst>
          </p:cNvPr>
          <p:cNvSpPr>
            <a:spLocks noGrp="1"/>
          </p:cNvSpPr>
          <p:nvPr>
            <p:ph type="title"/>
          </p:nvPr>
        </p:nvSpPr>
        <p:spPr>
          <a:xfrm>
            <a:off x="0" y="8902"/>
            <a:ext cx="10515600" cy="1146130"/>
          </a:xfrm>
        </p:spPr>
        <p:txBody>
          <a:bodyPr/>
          <a:lstStyle/>
          <a:p>
            <a:r>
              <a:rPr lang="en-GB" dirty="0"/>
              <a:t>Example 1</a:t>
            </a:r>
          </a:p>
        </p:txBody>
      </p:sp>
      <p:sp>
        <p:nvSpPr>
          <p:cNvPr id="4" name="Parallelogram 3">
            <a:extLst>
              <a:ext uri="{FF2B5EF4-FFF2-40B4-BE49-F238E27FC236}">
                <a16:creationId xmlns:a16="http://schemas.microsoft.com/office/drawing/2014/main" xmlns="" id="{2A12C09A-8AAC-4F99-9FCF-6D2BA454F982}"/>
              </a:ext>
            </a:extLst>
          </p:cNvPr>
          <p:cNvSpPr/>
          <p:nvPr/>
        </p:nvSpPr>
        <p:spPr>
          <a:xfrm>
            <a:off x="5005924" y="1155032"/>
            <a:ext cx="2037347" cy="930443"/>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Control</a:t>
            </a:r>
          </a:p>
          <a:p>
            <a:pPr algn="ctr"/>
            <a:r>
              <a:rPr lang="en-GB" dirty="0"/>
              <a:t>Section</a:t>
            </a:r>
          </a:p>
        </p:txBody>
      </p:sp>
      <p:sp>
        <p:nvSpPr>
          <p:cNvPr id="5" name="Oval 4">
            <a:extLst>
              <a:ext uri="{FF2B5EF4-FFF2-40B4-BE49-F238E27FC236}">
                <a16:creationId xmlns:a16="http://schemas.microsoft.com/office/drawing/2014/main" xmlns="" id="{AEC1CEDD-15D9-40D0-B8B1-4E4B05797875}"/>
              </a:ext>
            </a:extLst>
          </p:cNvPr>
          <p:cNvSpPr/>
          <p:nvPr/>
        </p:nvSpPr>
        <p:spPr>
          <a:xfrm>
            <a:off x="1733334" y="1171075"/>
            <a:ext cx="20373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Process 1</a:t>
            </a:r>
          </a:p>
        </p:txBody>
      </p:sp>
      <p:sp>
        <p:nvSpPr>
          <p:cNvPr id="6" name="Oval 5">
            <a:extLst>
              <a:ext uri="{FF2B5EF4-FFF2-40B4-BE49-F238E27FC236}">
                <a16:creationId xmlns:a16="http://schemas.microsoft.com/office/drawing/2014/main" xmlns="" id="{56D0DBB8-D131-4758-A690-BBB9DADA84F2}"/>
              </a:ext>
            </a:extLst>
          </p:cNvPr>
          <p:cNvSpPr/>
          <p:nvPr/>
        </p:nvSpPr>
        <p:spPr>
          <a:xfrm>
            <a:off x="8422894" y="1163053"/>
            <a:ext cx="20373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Process  2</a:t>
            </a:r>
          </a:p>
        </p:txBody>
      </p:sp>
      <p:cxnSp>
        <p:nvCxnSpPr>
          <p:cNvPr id="8" name="Straight Arrow Connector 7">
            <a:extLst>
              <a:ext uri="{FF2B5EF4-FFF2-40B4-BE49-F238E27FC236}">
                <a16:creationId xmlns:a16="http://schemas.microsoft.com/office/drawing/2014/main" xmlns="" id="{5663FEE3-D7F7-431D-A8D4-E7FD06929AA5}"/>
              </a:ext>
            </a:extLst>
          </p:cNvPr>
          <p:cNvCxnSpPr>
            <a:cxnSpLocks/>
            <a:stCxn id="4" idx="5"/>
            <a:endCxn id="5" idx="6"/>
          </p:cNvCxnSpPr>
          <p:nvPr/>
        </p:nvCxnSpPr>
        <p:spPr>
          <a:xfrm flipH="1">
            <a:off x="3770680" y="1620254"/>
            <a:ext cx="1351549" cy="80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xmlns="" id="{D516FCA2-4B86-4E72-ABC9-1890369F8F01}"/>
              </a:ext>
            </a:extLst>
          </p:cNvPr>
          <p:cNvCxnSpPr>
            <a:stCxn id="4" idx="2"/>
            <a:endCxn id="6" idx="2"/>
          </p:cNvCxnSpPr>
          <p:nvPr/>
        </p:nvCxnSpPr>
        <p:spPr>
          <a:xfrm flipV="1">
            <a:off x="6926966" y="1620253"/>
            <a:ext cx="1495928"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Parallelogram 10">
            <a:extLst>
              <a:ext uri="{FF2B5EF4-FFF2-40B4-BE49-F238E27FC236}">
                <a16:creationId xmlns:a16="http://schemas.microsoft.com/office/drawing/2014/main" xmlns="" id="{4CF8AC70-C9EC-4B7A-8ED0-5F77C3061F77}"/>
              </a:ext>
            </a:extLst>
          </p:cNvPr>
          <p:cNvSpPr/>
          <p:nvPr/>
        </p:nvSpPr>
        <p:spPr>
          <a:xfrm>
            <a:off x="3369628" y="2769019"/>
            <a:ext cx="2037347" cy="930443"/>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Process 1</a:t>
            </a:r>
          </a:p>
          <a:p>
            <a:pPr algn="ctr"/>
            <a:r>
              <a:rPr lang="en-GB" dirty="0"/>
              <a:t>Data Section</a:t>
            </a:r>
          </a:p>
        </p:txBody>
      </p:sp>
      <p:sp>
        <p:nvSpPr>
          <p:cNvPr id="12" name="Parallelogram 11">
            <a:extLst>
              <a:ext uri="{FF2B5EF4-FFF2-40B4-BE49-F238E27FC236}">
                <a16:creationId xmlns:a16="http://schemas.microsoft.com/office/drawing/2014/main" xmlns="" id="{C20F5DBB-000F-4CF1-8EA8-668CD4FF91F4}"/>
              </a:ext>
            </a:extLst>
          </p:cNvPr>
          <p:cNvSpPr/>
          <p:nvPr/>
        </p:nvSpPr>
        <p:spPr>
          <a:xfrm>
            <a:off x="6786601" y="2839454"/>
            <a:ext cx="2037347" cy="930443"/>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Process 2</a:t>
            </a:r>
          </a:p>
          <a:p>
            <a:pPr algn="ctr"/>
            <a:r>
              <a:rPr lang="en-GB" dirty="0"/>
              <a:t>Data Section</a:t>
            </a:r>
          </a:p>
        </p:txBody>
      </p:sp>
      <p:cxnSp>
        <p:nvCxnSpPr>
          <p:cNvPr id="20" name="Straight Arrow Connector 19">
            <a:extLst>
              <a:ext uri="{FF2B5EF4-FFF2-40B4-BE49-F238E27FC236}">
                <a16:creationId xmlns:a16="http://schemas.microsoft.com/office/drawing/2014/main" xmlns="" id="{3ADDAD58-3DDB-4D00-8CCC-0CAD13A7224A}"/>
              </a:ext>
            </a:extLst>
          </p:cNvPr>
          <p:cNvCxnSpPr>
            <a:stCxn id="5" idx="5"/>
            <a:endCxn id="11" idx="0"/>
          </p:cNvCxnSpPr>
          <p:nvPr/>
        </p:nvCxnSpPr>
        <p:spPr>
          <a:xfrm>
            <a:off x="3472318" y="1951564"/>
            <a:ext cx="915984" cy="817455"/>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5B5510FE-55CC-47AA-8AC6-D6530911065D}"/>
              </a:ext>
            </a:extLst>
          </p:cNvPr>
          <p:cNvCxnSpPr>
            <a:stCxn id="6" idx="3"/>
            <a:endCxn id="12" idx="0"/>
          </p:cNvCxnSpPr>
          <p:nvPr/>
        </p:nvCxnSpPr>
        <p:spPr>
          <a:xfrm flipH="1">
            <a:off x="7805275" y="1943542"/>
            <a:ext cx="915981" cy="895912"/>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Content Placeholder 6">
            <a:extLst>
              <a:ext uri="{FF2B5EF4-FFF2-40B4-BE49-F238E27FC236}">
                <a16:creationId xmlns:a16="http://schemas.microsoft.com/office/drawing/2014/main" xmlns="" id="{27B096A7-90E7-4A78-AE42-04AAA7525245}"/>
              </a:ext>
            </a:extLst>
          </p:cNvPr>
          <p:cNvGraphicFramePr>
            <a:graphicFrameLocks noGrp="1"/>
          </p:cNvGraphicFramePr>
          <p:nvPr>
            <p:ph idx="1"/>
            <p:extLst>
              <p:ext uri="{D42A27DB-BD31-4B8C-83A1-F6EECF244321}">
                <p14:modId xmlns:p14="http://schemas.microsoft.com/office/powerpoint/2010/main" val="2888549598"/>
              </p:ext>
            </p:extLst>
          </p:nvPr>
        </p:nvGraphicFramePr>
        <p:xfrm>
          <a:off x="3645569" y="4227246"/>
          <a:ext cx="4407568" cy="2291080"/>
        </p:xfrm>
        <a:graphic>
          <a:graphicData uri="http://schemas.openxmlformats.org/drawingml/2006/table">
            <a:tbl>
              <a:tblPr firstRow="1" bandRow="1">
                <a:tableStyleId>{5C22544A-7EE6-4342-B048-85BDC9FD1C3A}</a:tableStyleId>
              </a:tblPr>
              <a:tblGrid>
                <a:gridCol w="1439779">
                  <a:extLst>
                    <a:ext uri="{9D8B030D-6E8A-4147-A177-3AD203B41FA5}">
                      <a16:colId xmlns:a16="http://schemas.microsoft.com/office/drawing/2014/main" xmlns="" val="20000"/>
                    </a:ext>
                  </a:extLst>
                </a:gridCol>
                <a:gridCol w="1138989">
                  <a:extLst>
                    <a:ext uri="{9D8B030D-6E8A-4147-A177-3AD203B41FA5}">
                      <a16:colId xmlns:a16="http://schemas.microsoft.com/office/drawing/2014/main" xmlns="" val="20001"/>
                    </a:ext>
                  </a:extLst>
                </a:gridCol>
                <a:gridCol w="1171074">
                  <a:extLst>
                    <a:ext uri="{9D8B030D-6E8A-4147-A177-3AD203B41FA5}">
                      <a16:colId xmlns:a16="http://schemas.microsoft.com/office/drawing/2014/main" xmlns="" val="20002"/>
                    </a:ext>
                  </a:extLst>
                </a:gridCol>
                <a:gridCol w="657726">
                  <a:extLst>
                    <a:ext uri="{9D8B030D-6E8A-4147-A177-3AD203B41FA5}">
                      <a16:colId xmlns:a16="http://schemas.microsoft.com/office/drawing/2014/main" xmlns="" val="20003"/>
                    </a:ext>
                  </a:extLst>
                </a:gridCol>
              </a:tblGrid>
              <a:tr h="370840">
                <a:tc>
                  <a:txBody>
                    <a:bodyPr/>
                    <a:lstStyle/>
                    <a:p>
                      <a:pPr algn="ctr"/>
                      <a:r>
                        <a:rPr lang="en-US" dirty="0" smtClean="0"/>
                        <a:t>RAM</a:t>
                      </a:r>
                      <a:endParaRPr lang="en-US" dirty="0"/>
                    </a:p>
                  </a:txBody>
                  <a:tcPr anchor="ctr"/>
                </a:tc>
                <a:tc>
                  <a:txBody>
                    <a:bodyPr/>
                    <a:lstStyle/>
                    <a:p>
                      <a:pPr algn="ctr"/>
                      <a:r>
                        <a:rPr lang="en-US" dirty="0"/>
                        <a:t>Process 1</a:t>
                      </a:r>
                    </a:p>
                  </a:txBody>
                  <a:tcPr anchor="ctr"/>
                </a:tc>
                <a:tc>
                  <a:txBody>
                    <a:bodyPr/>
                    <a:lstStyle/>
                    <a:p>
                      <a:pPr algn="ctr"/>
                      <a:r>
                        <a:rPr lang="en-US" dirty="0"/>
                        <a:t>Process 2</a:t>
                      </a:r>
                    </a:p>
                  </a:txBody>
                  <a:tcPr anchor="ctr"/>
                </a:tc>
                <a:tc>
                  <a:txBody>
                    <a:bodyPr/>
                    <a:lstStyle/>
                    <a:p>
                      <a:pPr algn="ctr"/>
                      <a:r>
                        <a:rPr lang="en-US" dirty="0"/>
                        <a:t>OS</a:t>
                      </a:r>
                    </a:p>
                  </a:txBody>
                  <a:tcPr anchor="ctr"/>
                </a:tc>
                <a:extLst>
                  <a:ext uri="{0D108BD9-81ED-4DB2-BD59-A6C34878D82A}">
                    <a16:rowId xmlns:a16="http://schemas.microsoft.com/office/drawing/2014/main" xmlns="" val="10000"/>
                  </a:ext>
                </a:extLst>
              </a:tr>
              <a:tr h="370840">
                <a:tc>
                  <a:txBody>
                    <a:bodyPr/>
                    <a:lstStyle/>
                    <a:p>
                      <a:pPr algn="ctr"/>
                      <a:r>
                        <a:rPr lang="en-US" dirty="0"/>
                        <a:t>Control Section</a:t>
                      </a:r>
                    </a:p>
                  </a:txBody>
                  <a:tcPr anchor="ctr"/>
                </a:tc>
                <a:tc>
                  <a:txBody>
                    <a:bodyPr/>
                    <a:lstStyle/>
                    <a:p>
                      <a:pPr algn="ctr"/>
                      <a:r>
                        <a:rPr lang="en-US" dirty="0"/>
                        <a:t>R-</a:t>
                      </a:r>
                    </a:p>
                  </a:txBody>
                  <a:tcPr anchor="ctr"/>
                </a:tc>
                <a:tc>
                  <a:txBody>
                    <a:bodyPr/>
                    <a:lstStyle/>
                    <a:p>
                      <a:pPr algn="ctr"/>
                      <a:r>
                        <a:rPr lang="en-US" dirty="0"/>
                        <a:t>R-</a:t>
                      </a:r>
                    </a:p>
                  </a:txBody>
                  <a:tcPr anchor="ctr"/>
                </a:tc>
                <a:tc>
                  <a:txBody>
                    <a:bodyPr/>
                    <a:lstStyle/>
                    <a:p>
                      <a:pPr algn="ctr"/>
                      <a:r>
                        <a:rPr lang="en-US" dirty="0"/>
                        <a:t>RW</a:t>
                      </a:r>
                    </a:p>
                  </a:txBody>
                  <a:tcPr anchor="ctr"/>
                </a:tc>
                <a:extLst>
                  <a:ext uri="{0D108BD9-81ED-4DB2-BD59-A6C34878D82A}">
                    <a16:rowId xmlns:a16="http://schemas.microsoft.com/office/drawing/2014/main" xmlns="" val="10001"/>
                  </a:ext>
                </a:extLst>
              </a:tr>
              <a:tr h="370840">
                <a:tc>
                  <a:txBody>
                    <a:bodyPr/>
                    <a:lstStyle/>
                    <a:p>
                      <a:pPr algn="ctr"/>
                      <a:r>
                        <a:rPr lang="en-US" dirty="0"/>
                        <a:t>Process 1</a:t>
                      </a:r>
                      <a:r>
                        <a:rPr lang="en-US" baseline="0" dirty="0"/>
                        <a:t> Data Section</a:t>
                      </a:r>
                      <a:endParaRPr lang="en-US" dirty="0"/>
                    </a:p>
                  </a:txBody>
                  <a:tcPr anchor="ctr"/>
                </a:tc>
                <a:tc>
                  <a:txBody>
                    <a:bodyPr/>
                    <a:lstStyle/>
                    <a:p>
                      <a:pPr algn="ctr"/>
                      <a:r>
                        <a:rPr lang="en-US" dirty="0"/>
                        <a:t>RW</a:t>
                      </a:r>
                    </a:p>
                  </a:txBody>
                  <a:tcPr anchor="ctr"/>
                </a:tc>
                <a:tc>
                  <a:txBody>
                    <a:bodyPr/>
                    <a:lstStyle/>
                    <a:p>
                      <a:pPr algn="ctr"/>
                      <a:r>
                        <a:rPr lang="en-US" dirty="0"/>
                        <a:t>--</a:t>
                      </a:r>
                    </a:p>
                  </a:txBody>
                  <a:tcPr anchor="ctr"/>
                </a:tc>
                <a:tc>
                  <a:txBody>
                    <a:bodyPr/>
                    <a:lstStyle/>
                    <a:p>
                      <a:pPr algn="ctr"/>
                      <a:r>
                        <a:rPr lang="en-US" dirty="0"/>
                        <a:t>RW</a:t>
                      </a:r>
                    </a:p>
                  </a:txBody>
                  <a:tcPr anchor="ctr"/>
                </a:tc>
                <a:extLst>
                  <a:ext uri="{0D108BD9-81ED-4DB2-BD59-A6C34878D82A}">
                    <a16:rowId xmlns:a16="http://schemas.microsoft.com/office/drawing/2014/main" xmlns="" val="10002"/>
                  </a:ext>
                </a:extLst>
              </a:tr>
              <a:tr h="370840">
                <a:tc>
                  <a:txBody>
                    <a:bodyPr/>
                    <a:lstStyle/>
                    <a:p>
                      <a:pPr algn="ctr"/>
                      <a:r>
                        <a:rPr lang="en-US" dirty="0"/>
                        <a:t>Process 2</a:t>
                      </a:r>
                      <a:r>
                        <a:rPr lang="en-US" baseline="0" dirty="0"/>
                        <a:t> Data Section</a:t>
                      </a:r>
                      <a:endParaRPr lang="en-US" dirty="0"/>
                    </a:p>
                  </a:txBody>
                  <a:tcPr anchor="ctr"/>
                </a:tc>
                <a:tc>
                  <a:txBody>
                    <a:bodyPr/>
                    <a:lstStyle/>
                    <a:p>
                      <a:pPr algn="ctr"/>
                      <a:r>
                        <a:rPr lang="en-US" dirty="0"/>
                        <a:t>--</a:t>
                      </a:r>
                    </a:p>
                  </a:txBody>
                  <a:tcPr anchor="ctr"/>
                </a:tc>
                <a:tc>
                  <a:txBody>
                    <a:bodyPr/>
                    <a:lstStyle/>
                    <a:p>
                      <a:pPr algn="ctr"/>
                      <a:r>
                        <a:rPr lang="en-US" dirty="0"/>
                        <a:t>RW</a:t>
                      </a:r>
                    </a:p>
                  </a:txBody>
                  <a:tcPr anchor="ctr"/>
                </a:tc>
                <a:tc>
                  <a:txBody>
                    <a:bodyPr/>
                    <a:lstStyle/>
                    <a:p>
                      <a:pPr algn="ctr"/>
                      <a:r>
                        <a:rPr lang="en-US" dirty="0"/>
                        <a:t>RW</a:t>
                      </a:r>
                    </a:p>
                  </a:txBody>
                  <a:tcPr anchor="ct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15937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Sharing Data</a:t>
            </a:r>
          </a:p>
        </p:txBody>
      </p:sp>
      <p:sp>
        <p:nvSpPr>
          <p:cNvPr id="6" name="Content Placeholder 5"/>
          <p:cNvSpPr>
            <a:spLocks noGrp="1"/>
          </p:cNvSpPr>
          <p:nvPr>
            <p:ph idx="1"/>
          </p:nvPr>
        </p:nvSpPr>
        <p:spPr/>
        <p:txBody>
          <a:bodyPr/>
          <a:lstStyle/>
          <a:p>
            <a:r>
              <a:rPr lang="en-US" altLang="en-US" dirty="0">
                <a:latin typeface="Arial" charset="0"/>
              </a:rPr>
              <a:t>How to allow two processes to share data stored in RAM?</a:t>
            </a:r>
          </a:p>
          <a:p>
            <a:pPr lvl="1"/>
            <a:r>
              <a:rPr lang="en-US" altLang="en-US" dirty="0">
                <a:latin typeface="Arial" charset="0"/>
              </a:rPr>
              <a:t>Normally processes are isolated from each other.</a:t>
            </a:r>
          </a:p>
          <a:p>
            <a:pPr lvl="1"/>
            <a:r>
              <a:rPr lang="en-US" altLang="en-US" dirty="0">
                <a:latin typeface="Arial" charset="0"/>
              </a:rPr>
              <a:t>This prevents one process from damaging the other one.</a:t>
            </a:r>
          </a:p>
          <a:p>
            <a:endParaRPr lang="en-US" altLang="en-US" dirty="0">
              <a:latin typeface="Arial" charset="0"/>
            </a:endParaRPr>
          </a:p>
          <a:p>
            <a:r>
              <a:rPr lang="en-US" altLang="en-US" dirty="0">
                <a:latin typeface="Arial" charset="0"/>
              </a:rPr>
              <a:t>OS provides a separate data </a:t>
            </a:r>
            <a:r>
              <a:rPr lang="en-US" altLang="en-US" dirty="0" smtClean="0">
                <a:latin typeface="Arial" charset="0"/>
              </a:rPr>
              <a:t>section:</a:t>
            </a:r>
            <a:endParaRPr lang="en-US" altLang="en-US" dirty="0">
              <a:latin typeface="Arial" charset="0"/>
            </a:endParaRPr>
          </a:p>
          <a:p>
            <a:pPr lvl="1"/>
            <a:r>
              <a:rPr lang="en-US" altLang="en-US" dirty="0">
                <a:latin typeface="Arial" charset="0"/>
              </a:rPr>
              <a:t>Processes still have exclusive access to own </a:t>
            </a:r>
            <a:r>
              <a:rPr lang="en-US" altLang="en-US" dirty="0" smtClean="0">
                <a:latin typeface="Arial" charset="0"/>
              </a:rPr>
              <a:t>data.</a:t>
            </a:r>
            <a:endParaRPr lang="en-US" altLang="en-US" dirty="0">
              <a:latin typeface="Arial" charset="0"/>
            </a:endParaRPr>
          </a:p>
          <a:p>
            <a:pPr lvl="1"/>
            <a:r>
              <a:rPr lang="en-US" altLang="en-US" dirty="0">
                <a:latin typeface="Arial" charset="0"/>
              </a:rPr>
              <a:t>All shared data resides in this separate </a:t>
            </a:r>
            <a:r>
              <a:rPr lang="en-US" altLang="en-US" dirty="0" smtClean="0">
                <a:latin typeface="Arial" charset="0"/>
              </a:rPr>
              <a:t>section.</a:t>
            </a:r>
            <a:endParaRPr lang="en-US" altLang="en-US" dirty="0">
              <a:latin typeface="Arial" charset="0"/>
            </a:endParaRPr>
          </a:p>
          <a:p>
            <a:pPr lvl="2"/>
            <a:r>
              <a:rPr lang="en-US" altLang="en-US" dirty="0">
                <a:latin typeface="Arial" charset="0"/>
              </a:rPr>
              <a:t>Both processes have RW access to the shared </a:t>
            </a:r>
            <a:r>
              <a:rPr lang="en-US" altLang="en-US" dirty="0" smtClean="0">
                <a:latin typeface="Arial" charset="0"/>
              </a:rPr>
              <a:t>section.</a:t>
            </a:r>
            <a:endParaRPr lang="en-US" altLang="en-US" dirty="0">
              <a:latin typeface="Arial" charset="0"/>
            </a:endParaRPr>
          </a:p>
          <a:p>
            <a:endParaRPr lang="en-US" dirty="0"/>
          </a:p>
        </p:txBody>
      </p:sp>
      <p:sp>
        <p:nvSpPr>
          <p:cNvPr id="4" name="Slide Number Placeholder 1"/>
          <p:cNvSpPr>
            <a:spLocks noGrp="1"/>
          </p:cNvSpPr>
          <p:nvPr>
            <p:ph type="sldNum" sz="quarter" idx="12"/>
          </p:nvPr>
        </p:nvSpPr>
        <p:spPr>
          <a:xfrm>
            <a:off x="11784011" y="5512170"/>
            <a:ext cx="407988" cy="460547"/>
          </a:xfrm>
        </p:spPr>
        <p:txBody>
          <a:bodyPr/>
          <a:lstStyle/>
          <a:p>
            <a:r>
              <a:rPr lang="en-US" dirty="0"/>
              <a:t>35</a:t>
            </a:r>
          </a:p>
        </p:txBody>
      </p:sp>
    </p:spTree>
    <p:extLst>
      <p:ext uri="{BB962C8B-B14F-4D97-AF65-F5344CB8AC3E}">
        <p14:creationId xmlns:p14="http://schemas.microsoft.com/office/powerpoint/2010/main" val="117854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95BDEC-DDB5-4E48-BB97-275448228337}"/>
              </a:ext>
            </a:extLst>
          </p:cNvPr>
          <p:cNvSpPr>
            <a:spLocks noGrp="1"/>
          </p:cNvSpPr>
          <p:nvPr>
            <p:ph type="title"/>
          </p:nvPr>
        </p:nvSpPr>
        <p:spPr>
          <a:xfrm>
            <a:off x="0" y="8902"/>
            <a:ext cx="8466667" cy="996178"/>
          </a:xfrm>
        </p:spPr>
        <p:txBody>
          <a:bodyPr>
            <a:normAutofit/>
          </a:bodyPr>
          <a:lstStyle/>
          <a:p>
            <a:r>
              <a:rPr lang="en-GB" dirty="0"/>
              <a:t>Example 2: Sending Data to Pinter</a:t>
            </a:r>
          </a:p>
        </p:txBody>
      </p:sp>
      <p:sp>
        <p:nvSpPr>
          <p:cNvPr id="4" name="Parallelogram 3">
            <a:extLst>
              <a:ext uri="{FF2B5EF4-FFF2-40B4-BE49-F238E27FC236}">
                <a16:creationId xmlns:a16="http://schemas.microsoft.com/office/drawing/2014/main" xmlns="" id="{2A12C09A-8AAC-4F99-9FCF-6D2BA454F982}"/>
              </a:ext>
            </a:extLst>
          </p:cNvPr>
          <p:cNvSpPr/>
          <p:nvPr/>
        </p:nvSpPr>
        <p:spPr>
          <a:xfrm>
            <a:off x="7655821" y="3445469"/>
            <a:ext cx="2037347" cy="930443"/>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Shared Data Buffer</a:t>
            </a:r>
          </a:p>
        </p:txBody>
      </p:sp>
      <p:sp>
        <p:nvSpPr>
          <p:cNvPr id="5" name="Oval 4">
            <a:extLst>
              <a:ext uri="{FF2B5EF4-FFF2-40B4-BE49-F238E27FC236}">
                <a16:creationId xmlns:a16="http://schemas.microsoft.com/office/drawing/2014/main" xmlns="" id="{AEC1CEDD-15D9-40D0-B8B1-4E4B05797875}"/>
              </a:ext>
            </a:extLst>
          </p:cNvPr>
          <p:cNvSpPr/>
          <p:nvPr/>
        </p:nvSpPr>
        <p:spPr>
          <a:xfrm>
            <a:off x="4188433" y="4859175"/>
            <a:ext cx="20373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Printer Driver</a:t>
            </a:r>
          </a:p>
        </p:txBody>
      </p:sp>
      <p:sp>
        <p:nvSpPr>
          <p:cNvPr id="6" name="Oval 5">
            <a:extLst>
              <a:ext uri="{FF2B5EF4-FFF2-40B4-BE49-F238E27FC236}">
                <a16:creationId xmlns:a16="http://schemas.microsoft.com/office/drawing/2014/main" xmlns="" id="{56D0DBB8-D131-4758-A690-BBB9DADA84F2}"/>
              </a:ext>
            </a:extLst>
          </p:cNvPr>
          <p:cNvSpPr/>
          <p:nvPr/>
        </p:nvSpPr>
        <p:spPr>
          <a:xfrm>
            <a:off x="4188433" y="1925156"/>
            <a:ext cx="20373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Program</a:t>
            </a:r>
          </a:p>
        </p:txBody>
      </p:sp>
      <p:sp>
        <p:nvSpPr>
          <p:cNvPr id="11" name="Parallelogram 10">
            <a:extLst>
              <a:ext uri="{FF2B5EF4-FFF2-40B4-BE49-F238E27FC236}">
                <a16:creationId xmlns:a16="http://schemas.microsoft.com/office/drawing/2014/main" xmlns="" id="{4CF8AC70-C9EC-4B7A-8ED0-5F77C3061F77}"/>
              </a:ext>
            </a:extLst>
          </p:cNvPr>
          <p:cNvSpPr/>
          <p:nvPr/>
        </p:nvSpPr>
        <p:spPr>
          <a:xfrm>
            <a:off x="304004" y="1147010"/>
            <a:ext cx="2037347" cy="930443"/>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Program Control Section </a:t>
            </a:r>
          </a:p>
        </p:txBody>
      </p:sp>
      <p:sp>
        <p:nvSpPr>
          <p:cNvPr id="12" name="Parallelogram 11">
            <a:extLst>
              <a:ext uri="{FF2B5EF4-FFF2-40B4-BE49-F238E27FC236}">
                <a16:creationId xmlns:a16="http://schemas.microsoft.com/office/drawing/2014/main" xmlns="" id="{C20F5DBB-000F-4CF1-8EA8-668CD4FF91F4}"/>
              </a:ext>
            </a:extLst>
          </p:cNvPr>
          <p:cNvSpPr/>
          <p:nvPr/>
        </p:nvSpPr>
        <p:spPr>
          <a:xfrm>
            <a:off x="169018" y="2642026"/>
            <a:ext cx="2037347" cy="930443"/>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Program Data Section</a:t>
            </a:r>
          </a:p>
        </p:txBody>
      </p:sp>
      <p:sp>
        <p:nvSpPr>
          <p:cNvPr id="23" name="Parallelogram 22">
            <a:extLst>
              <a:ext uri="{FF2B5EF4-FFF2-40B4-BE49-F238E27FC236}">
                <a16:creationId xmlns:a16="http://schemas.microsoft.com/office/drawing/2014/main" xmlns="" id="{5AF3FBAE-428E-4F42-AC00-89FF4C177317}"/>
              </a:ext>
            </a:extLst>
          </p:cNvPr>
          <p:cNvSpPr/>
          <p:nvPr/>
        </p:nvSpPr>
        <p:spPr>
          <a:xfrm>
            <a:off x="98940" y="4142434"/>
            <a:ext cx="2037347" cy="930443"/>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Printer Driver Control Section</a:t>
            </a:r>
          </a:p>
        </p:txBody>
      </p:sp>
      <p:sp>
        <p:nvSpPr>
          <p:cNvPr id="25" name="Parallelogram 24">
            <a:extLst>
              <a:ext uri="{FF2B5EF4-FFF2-40B4-BE49-F238E27FC236}">
                <a16:creationId xmlns:a16="http://schemas.microsoft.com/office/drawing/2014/main" xmlns="" id="{7C0D1B8A-490E-4DD2-8AA9-6B48909E488B}"/>
              </a:ext>
            </a:extLst>
          </p:cNvPr>
          <p:cNvSpPr/>
          <p:nvPr/>
        </p:nvSpPr>
        <p:spPr>
          <a:xfrm>
            <a:off x="96855" y="5637450"/>
            <a:ext cx="2037347" cy="930443"/>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Printer Driver Data Section</a:t>
            </a:r>
          </a:p>
        </p:txBody>
      </p:sp>
      <p:cxnSp>
        <p:nvCxnSpPr>
          <p:cNvPr id="41" name="Straight Arrow Connector 40">
            <a:extLst>
              <a:ext uri="{FF2B5EF4-FFF2-40B4-BE49-F238E27FC236}">
                <a16:creationId xmlns:a16="http://schemas.microsoft.com/office/drawing/2014/main" xmlns="" id="{1EED98FD-68C9-44D3-A2AB-BF080FD6A68D}"/>
              </a:ext>
            </a:extLst>
          </p:cNvPr>
          <p:cNvCxnSpPr>
            <a:cxnSpLocks/>
            <a:stCxn id="11" idx="2"/>
            <a:endCxn id="6" idx="1"/>
          </p:cNvCxnSpPr>
          <p:nvPr/>
        </p:nvCxnSpPr>
        <p:spPr>
          <a:xfrm>
            <a:off x="2225046" y="1612232"/>
            <a:ext cx="2261749" cy="446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xmlns="" id="{67CA7039-65F5-42E4-8729-87A9CE1D274B}"/>
              </a:ext>
            </a:extLst>
          </p:cNvPr>
          <p:cNvCxnSpPr>
            <a:cxnSpLocks/>
            <a:stCxn id="12" idx="2"/>
            <a:endCxn id="6" idx="3"/>
          </p:cNvCxnSpPr>
          <p:nvPr/>
        </p:nvCxnSpPr>
        <p:spPr>
          <a:xfrm flipV="1">
            <a:off x="2090060" y="2705645"/>
            <a:ext cx="2396735" cy="4016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xmlns="" id="{38C20C5A-CB69-4834-91FF-A73AEB446D29}"/>
              </a:ext>
            </a:extLst>
          </p:cNvPr>
          <p:cNvCxnSpPr>
            <a:stCxn id="23" idx="2"/>
            <a:endCxn id="5" idx="1"/>
          </p:cNvCxnSpPr>
          <p:nvPr/>
        </p:nvCxnSpPr>
        <p:spPr>
          <a:xfrm>
            <a:off x="2019982" y="4607656"/>
            <a:ext cx="2466813" cy="385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xmlns="" id="{F282969C-ED5C-425C-8B49-90A851CAE962}"/>
              </a:ext>
            </a:extLst>
          </p:cNvPr>
          <p:cNvCxnSpPr>
            <a:stCxn id="25" idx="2"/>
            <a:endCxn id="5" idx="3"/>
          </p:cNvCxnSpPr>
          <p:nvPr/>
        </p:nvCxnSpPr>
        <p:spPr>
          <a:xfrm flipV="1">
            <a:off x="2017897" y="5639664"/>
            <a:ext cx="2468898" cy="4630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xmlns="" id="{11E9DA84-FBD3-42C9-B95A-DE22E4660D0F}"/>
              </a:ext>
            </a:extLst>
          </p:cNvPr>
          <p:cNvCxnSpPr>
            <a:stCxn id="5" idx="6"/>
            <a:endCxn id="4" idx="4"/>
          </p:cNvCxnSpPr>
          <p:nvPr/>
        </p:nvCxnSpPr>
        <p:spPr>
          <a:xfrm flipV="1">
            <a:off x="6225779" y="4375912"/>
            <a:ext cx="2448716" cy="9404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xmlns="" id="{071DC452-E81C-450F-B2D1-F7D995029AD8}"/>
              </a:ext>
            </a:extLst>
          </p:cNvPr>
          <p:cNvCxnSpPr>
            <a:stCxn id="6" idx="6"/>
            <a:endCxn id="4" idx="1"/>
          </p:cNvCxnSpPr>
          <p:nvPr/>
        </p:nvCxnSpPr>
        <p:spPr>
          <a:xfrm>
            <a:off x="6225779" y="2382356"/>
            <a:ext cx="2565021" cy="106311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xmlns="" id="{AF632E53-4DEF-4111-ACB6-9E467CFFFCB7}"/>
              </a:ext>
            </a:extLst>
          </p:cNvPr>
          <p:cNvCxnSpPr/>
          <p:nvPr/>
        </p:nvCxnSpPr>
        <p:spPr>
          <a:xfrm>
            <a:off x="6096000" y="5637450"/>
            <a:ext cx="3386667" cy="2722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xmlns="" id="{66A06DCA-E839-4AFB-97E1-2ACA937025E7}"/>
              </a:ext>
            </a:extLst>
          </p:cNvPr>
          <p:cNvSpPr/>
          <p:nvPr/>
        </p:nvSpPr>
        <p:spPr>
          <a:xfrm>
            <a:off x="8092274" y="624290"/>
            <a:ext cx="3749360" cy="369332"/>
          </a:xfrm>
          <a:prstGeom prst="rect">
            <a:avLst/>
          </a:prstGeom>
        </p:spPr>
        <p:txBody>
          <a:bodyPr wrap="none">
            <a:spAutoFit/>
          </a:bodyPr>
          <a:lstStyle/>
          <a:p>
            <a:pPr marL="228600" indent="-228600">
              <a:buAutoNum type="arabicPeriod"/>
            </a:pPr>
            <a:r>
              <a:rPr lang="en-GB" dirty="0"/>
              <a:t>OS acquires a data section to share.</a:t>
            </a:r>
          </a:p>
        </p:txBody>
      </p:sp>
      <p:sp>
        <p:nvSpPr>
          <p:cNvPr id="65" name="Rectangle 64">
            <a:extLst>
              <a:ext uri="{FF2B5EF4-FFF2-40B4-BE49-F238E27FC236}">
                <a16:creationId xmlns:a16="http://schemas.microsoft.com/office/drawing/2014/main" xmlns="" id="{3F4A3A92-F43E-479D-9F46-9F48EB075C5B}"/>
              </a:ext>
            </a:extLst>
          </p:cNvPr>
          <p:cNvSpPr/>
          <p:nvPr/>
        </p:nvSpPr>
        <p:spPr>
          <a:xfrm>
            <a:off x="8092274" y="1025594"/>
            <a:ext cx="3407664" cy="369332"/>
          </a:xfrm>
          <a:prstGeom prst="rect">
            <a:avLst/>
          </a:prstGeom>
        </p:spPr>
        <p:txBody>
          <a:bodyPr wrap="none">
            <a:spAutoFit/>
          </a:bodyPr>
          <a:lstStyle/>
          <a:p>
            <a:r>
              <a:rPr lang="en-GB" dirty="0"/>
              <a:t>2. Program produces data to print.</a:t>
            </a:r>
          </a:p>
        </p:txBody>
      </p:sp>
      <p:sp>
        <p:nvSpPr>
          <p:cNvPr id="66" name="Rectangle 65">
            <a:extLst>
              <a:ext uri="{FF2B5EF4-FFF2-40B4-BE49-F238E27FC236}">
                <a16:creationId xmlns:a16="http://schemas.microsoft.com/office/drawing/2014/main" xmlns="" id="{2FC19808-6E33-4E37-8ABC-76E91F6ED747}"/>
              </a:ext>
            </a:extLst>
          </p:cNvPr>
          <p:cNvSpPr/>
          <p:nvPr/>
        </p:nvSpPr>
        <p:spPr>
          <a:xfrm>
            <a:off x="8092274" y="1453148"/>
            <a:ext cx="3996479" cy="369332"/>
          </a:xfrm>
          <a:prstGeom prst="rect">
            <a:avLst/>
          </a:prstGeom>
        </p:spPr>
        <p:txBody>
          <a:bodyPr wrap="none">
            <a:spAutoFit/>
          </a:bodyPr>
          <a:lstStyle/>
          <a:p>
            <a:r>
              <a:rPr lang="en-GB" dirty="0"/>
              <a:t>3. Data to print is sent to the data buffer.</a:t>
            </a:r>
          </a:p>
        </p:txBody>
      </p:sp>
      <p:sp>
        <p:nvSpPr>
          <p:cNvPr id="67" name="Rectangle 66">
            <a:extLst>
              <a:ext uri="{FF2B5EF4-FFF2-40B4-BE49-F238E27FC236}">
                <a16:creationId xmlns:a16="http://schemas.microsoft.com/office/drawing/2014/main" xmlns="" id="{206B83C7-3C63-476B-910F-9B857D93E22F}"/>
              </a:ext>
            </a:extLst>
          </p:cNvPr>
          <p:cNvSpPr/>
          <p:nvPr/>
        </p:nvSpPr>
        <p:spPr>
          <a:xfrm>
            <a:off x="8144119" y="1924065"/>
            <a:ext cx="3697516" cy="1200329"/>
          </a:xfrm>
          <a:prstGeom prst="rect">
            <a:avLst/>
          </a:prstGeom>
        </p:spPr>
        <p:txBody>
          <a:bodyPr wrap="square">
            <a:spAutoFit/>
          </a:bodyPr>
          <a:lstStyle/>
          <a:p>
            <a:r>
              <a:rPr lang="en-GB" dirty="0"/>
              <a:t>4. When buffer is full, OS notifies printer process, which retrieves data from buffer and sends it to the printer.</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48300" y="5560458"/>
            <a:ext cx="1084425" cy="1084425"/>
          </a:xfrm>
          <a:prstGeom prst="rect">
            <a:avLst/>
          </a:prstGeom>
        </p:spPr>
      </p:pic>
    </p:spTree>
    <p:extLst>
      <p:ext uri="{BB962C8B-B14F-4D97-AF65-F5344CB8AC3E}">
        <p14:creationId xmlns:p14="http://schemas.microsoft.com/office/powerpoint/2010/main" val="19564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64"/>
                                        </p:tgtEl>
                                      </p:cBhvr>
                                    </p:animEffect>
                                    <p:set>
                                      <p:cBhvr>
                                        <p:cTn id="13" dur="1" fill="hold">
                                          <p:stCondLst>
                                            <p:cond delay="499"/>
                                          </p:stCondLst>
                                        </p:cTn>
                                        <p:tgtEl>
                                          <p:spTgt spid="64"/>
                                        </p:tgtEl>
                                        <p:attrNameLst>
                                          <p:attrName>style.visibility</p:attrName>
                                        </p:attrNameLst>
                                      </p:cBhvr>
                                      <p:to>
                                        <p:strVal val="hidden"/>
                                      </p:to>
                                    </p:set>
                                  </p:childTnLst>
                                </p:cTn>
                              </p:par>
                              <p:par>
                                <p:cTn id="14" presetID="1" presetClass="entr" presetSubtype="0"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65"/>
                                        </p:tgtEl>
                                      </p:cBhvr>
                                    </p:animEffect>
                                    <p:set>
                                      <p:cBhvr>
                                        <p:cTn id="28" dur="1" fill="hold">
                                          <p:stCondLst>
                                            <p:cond delay="499"/>
                                          </p:stCondLst>
                                        </p:cTn>
                                        <p:tgtEl>
                                          <p:spTgt spid="6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66"/>
                                        </p:tgtEl>
                                      </p:cBhvr>
                                    </p:animEffect>
                                    <p:set>
                                      <p:cBhvr>
                                        <p:cTn id="37" dur="1" fill="hold">
                                          <p:stCondLst>
                                            <p:cond delay="499"/>
                                          </p:stCondLst>
                                        </p:cTn>
                                        <p:tgtEl>
                                          <p:spTgt spid="66"/>
                                        </p:tgtEl>
                                        <p:attrNameLst>
                                          <p:attrName>style.visibility</p:attrName>
                                        </p:attrNameLst>
                                      </p:cBhvr>
                                      <p:to>
                                        <p:strVal val="hidden"/>
                                      </p:to>
                                    </p:set>
                                  </p:childTnLst>
                                </p:cTn>
                              </p:par>
                              <p:par>
                                <p:cTn id="38" presetID="1" presetClass="entr" presetSubtype="0"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animBg="1"/>
      <p:bldP spid="23" grpId="0" animBg="1"/>
      <p:bldP spid="25" grpId="0" animBg="1"/>
      <p:bldP spid="64" grpId="0"/>
      <p:bldP spid="64" grpId="1"/>
      <p:bldP spid="65" grpId="0"/>
      <p:bldP spid="65" grpId="1"/>
      <p:bldP spid="66" grpId="0"/>
      <p:bldP spid="66" grpId="1"/>
      <p:bldP spid="6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79C482-DD9F-40C2-B849-189DE2F67C96}"/>
              </a:ext>
            </a:extLst>
          </p:cNvPr>
          <p:cNvSpPr>
            <a:spLocks noGrp="1"/>
          </p:cNvSpPr>
          <p:nvPr>
            <p:ph type="title"/>
          </p:nvPr>
        </p:nvSpPr>
        <p:spPr>
          <a:xfrm>
            <a:off x="0" y="0"/>
            <a:ext cx="10515600" cy="1325563"/>
          </a:xfrm>
        </p:spPr>
        <p:txBody>
          <a:bodyPr/>
          <a:lstStyle/>
          <a:p>
            <a:r>
              <a:rPr lang="en-GB" dirty="0"/>
              <a:t>Access Matrix Example 2</a:t>
            </a:r>
          </a:p>
        </p:txBody>
      </p:sp>
      <p:graphicFrame>
        <p:nvGraphicFramePr>
          <p:cNvPr id="4" name="Content Placeholder 6">
            <a:extLst>
              <a:ext uri="{FF2B5EF4-FFF2-40B4-BE49-F238E27FC236}">
                <a16:creationId xmlns:a16="http://schemas.microsoft.com/office/drawing/2014/main" xmlns="" id="{CE983463-819F-464A-A351-605CC96B996B}"/>
              </a:ext>
            </a:extLst>
          </p:cNvPr>
          <p:cNvGraphicFramePr>
            <a:graphicFrameLocks noGrp="1"/>
          </p:cNvGraphicFramePr>
          <p:nvPr>
            <p:ph idx="1"/>
            <p:extLst>
              <p:ext uri="{D42A27DB-BD31-4B8C-83A1-F6EECF244321}">
                <p14:modId xmlns:p14="http://schemas.microsoft.com/office/powerpoint/2010/main" val="2340806601"/>
              </p:ext>
            </p:extLst>
          </p:nvPr>
        </p:nvGraphicFramePr>
        <p:xfrm>
          <a:off x="2220718" y="1450179"/>
          <a:ext cx="7750564" cy="2225040"/>
        </p:xfrm>
        <a:graphic>
          <a:graphicData uri="http://schemas.openxmlformats.org/drawingml/2006/table">
            <a:tbl>
              <a:tblPr firstRow="1" bandRow="1">
                <a:tableStyleId>{5C22544A-7EE6-4342-B048-85BDC9FD1C3A}</a:tableStyleId>
              </a:tblPr>
              <a:tblGrid>
                <a:gridCol w="2531804">
                  <a:extLst>
                    <a:ext uri="{9D8B030D-6E8A-4147-A177-3AD203B41FA5}">
                      <a16:colId xmlns:a16="http://schemas.microsoft.com/office/drawing/2014/main" xmlns="" val="20000"/>
                    </a:ext>
                  </a:extLst>
                </a:gridCol>
                <a:gridCol w="2002875">
                  <a:extLst>
                    <a:ext uri="{9D8B030D-6E8A-4147-A177-3AD203B41FA5}">
                      <a16:colId xmlns:a16="http://schemas.microsoft.com/office/drawing/2014/main" xmlns="" val="20001"/>
                    </a:ext>
                  </a:extLst>
                </a:gridCol>
                <a:gridCol w="2059295">
                  <a:extLst>
                    <a:ext uri="{9D8B030D-6E8A-4147-A177-3AD203B41FA5}">
                      <a16:colId xmlns:a16="http://schemas.microsoft.com/office/drawing/2014/main" xmlns="" val="20002"/>
                    </a:ext>
                  </a:extLst>
                </a:gridCol>
                <a:gridCol w="1156590">
                  <a:extLst>
                    <a:ext uri="{9D8B030D-6E8A-4147-A177-3AD203B41FA5}">
                      <a16:colId xmlns:a16="http://schemas.microsoft.com/office/drawing/2014/main" xmlns="" val="20003"/>
                    </a:ext>
                  </a:extLst>
                </a:gridCol>
              </a:tblGrid>
              <a:tr h="370840">
                <a:tc>
                  <a:txBody>
                    <a:bodyPr/>
                    <a:lstStyle/>
                    <a:p>
                      <a:pPr algn="ctr"/>
                      <a:r>
                        <a:rPr lang="en-US" dirty="0"/>
                        <a:t>Control/Data Section</a:t>
                      </a:r>
                    </a:p>
                  </a:txBody>
                  <a:tcPr anchor="ctr"/>
                </a:tc>
                <a:tc>
                  <a:txBody>
                    <a:bodyPr/>
                    <a:lstStyle/>
                    <a:p>
                      <a:pPr algn="ctr"/>
                      <a:r>
                        <a:rPr lang="en-US" dirty="0"/>
                        <a:t>Program</a:t>
                      </a:r>
                    </a:p>
                  </a:txBody>
                  <a:tcPr anchor="ctr"/>
                </a:tc>
                <a:tc>
                  <a:txBody>
                    <a:bodyPr/>
                    <a:lstStyle/>
                    <a:p>
                      <a:pPr algn="ctr"/>
                      <a:r>
                        <a:rPr lang="en-US" dirty="0"/>
                        <a:t>Printer Driver</a:t>
                      </a:r>
                    </a:p>
                  </a:txBody>
                  <a:tcPr anchor="ctr"/>
                </a:tc>
                <a:tc>
                  <a:txBody>
                    <a:bodyPr/>
                    <a:lstStyle/>
                    <a:p>
                      <a:pPr algn="ctr"/>
                      <a:r>
                        <a:rPr lang="en-US" dirty="0"/>
                        <a:t>OS</a:t>
                      </a:r>
                    </a:p>
                  </a:txBody>
                  <a:tcPr anchor="ctr"/>
                </a:tc>
                <a:extLst>
                  <a:ext uri="{0D108BD9-81ED-4DB2-BD59-A6C34878D82A}">
                    <a16:rowId xmlns:a16="http://schemas.microsoft.com/office/drawing/2014/main" xmlns="" val="10000"/>
                  </a:ext>
                </a:extLst>
              </a:tr>
              <a:tr h="370840">
                <a:tc>
                  <a:txBody>
                    <a:bodyPr/>
                    <a:lstStyle/>
                    <a:p>
                      <a:pPr algn="ctr"/>
                      <a:r>
                        <a:rPr lang="en-US" dirty="0"/>
                        <a:t>Program Control Section</a:t>
                      </a:r>
                    </a:p>
                  </a:txBody>
                  <a:tcPr anchor="ctr"/>
                </a:tc>
                <a:tc>
                  <a:txBody>
                    <a:bodyPr/>
                    <a:lstStyle/>
                    <a:p>
                      <a:pPr algn="ctr"/>
                      <a:r>
                        <a:rPr lang="en-US" dirty="0"/>
                        <a:t>R-</a:t>
                      </a:r>
                    </a:p>
                  </a:txBody>
                  <a:tcPr anchor="ctr"/>
                </a:tc>
                <a:tc>
                  <a:txBody>
                    <a:bodyPr/>
                    <a:lstStyle/>
                    <a:p>
                      <a:pPr algn="ctr"/>
                      <a:r>
                        <a:rPr lang="en-US" dirty="0"/>
                        <a:t>--</a:t>
                      </a:r>
                    </a:p>
                  </a:txBody>
                  <a:tcPr anchor="ctr"/>
                </a:tc>
                <a:tc>
                  <a:txBody>
                    <a:bodyPr/>
                    <a:lstStyle/>
                    <a:p>
                      <a:pPr algn="ctr"/>
                      <a:r>
                        <a:rPr lang="en-US" dirty="0"/>
                        <a:t>RW</a:t>
                      </a:r>
                    </a:p>
                  </a:txBody>
                  <a:tcPr anchor="ctr"/>
                </a:tc>
                <a:extLst>
                  <a:ext uri="{0D108BD9-81ED-4DB2-BD59-A6C34878D82A}">
                    <a16:rowId xmlns:a16="http://schemas.microsoft.com/office/drawing/2014/main" xmlns="" val="10001"/>
                  </a:ext>
                </a:extLst>
              </a:tr>
              <a:tr h="370840">
                <a:tc>
                  <a:txBody>
                    <a:bodyPr/>
                    <a:lstStyle/>
                    <a:p>
                      <a:pPr algn="ctr"/>
                      <a:r>
                        <a:rPr lang="en-US" dirty="0"/>
                        <a:t>Program Data Section</a:t>
                      </a:r>
                    </a:p>
                  </a:txBody>
                  <a:tcPr anchor="ctr"/>
                </a:tc>
                <a:tc>
                  <a:txBody>
                    <a:bodyPr/>
                    <a:lstStyle/>
                    <a:p>
                      <a:pPr algn="ctr"/>
                      <a:r>
                        <a:rPr lang="en-US" dirty="0"/>
                        <a:t>RW</a:t>
                      </a:r>
                    </a:p>
                  </a:txBody>
                  <a:tcPr anchor="ctr"/>
                </a:tc>
                <a:tc>
                  <a:txBody>
                    <a:bodyPr/>
                    <a:lstStyle/>
                    <a:p>
                      <a:pPr algn="ctr"/>
                      <a:r>
                        <a:rPr lang="en-US" dirty="0"/>
                        <a:t>--</a:t>
                      </a:r>
                    </a:p>
                  </a:txBody>
                  <a:tcPr anchor="ctr"/>
                </a:tc>
                <a:tc>
                  <a:txBody>
                    <a:bodyPr/>
                    <a:lstStyle/>
                    <a:p>
                      <a:pPr algn="ctr"/>
                      <a:r>
                        <a:rPr lang="en-US" dirty="0"/>
                        <a:t>RW</a:t>
                      </a:r>
                    </a:p>
                  </a:txBody>
                  <a:tcPr anchor="ctr"/>
                </a:tc>
                <a:extLst>
                  <a:ext uri="{0D108BD9-81ED-4DB2-BD59-A6C34878D82A}">
                    <a16:rowId xmlns:a16="http://schemas.microsoft.com/office/drawing/2014/main" xmlns="" val="10002"/>
                  </a:ext>
                </a:extLst>
              </a:tr>
              <a:tr h="370840">
                <a:tc>
                  <a:txBody>
                    <a:bodyPr/>
                    <a:lstStyle/>
                    <a:p>
                      <a:pPr algn="ctr"/>
                      <a:r>
                        <a:rPr lang="en-US" dirty="0"/>
                        <a:t>Driver Control Section</a:t>
                      </a:r>
                    </a:p>
                  </a:txBody>
                  <a:tcPr anchor="ctr"/>
                </a:tc>
                <a:tc>
                  <a:txBody>
                    <a:bodyPr/>
                    <a:lstStyle/>
                    <a:p>
                      <a:pPr algn="ctr"/>
                      <a:r>
                        <a:rPr lang="en-US" dirty="0"/>
                        <a:t>--</a:t>
                      </a:r>
                    </a:p>
                  </a:txBody>
                  <a:tcPr anchor="ctr"/>
                </a:tc>
                <a:tc>
                  <a:txBody>
                    <a:bodyPr/>
                    <a:lstStyle/>
                    <a:p>
                      <a:pPr algn="ctr"/>
                      <a:r>
                        <a:rPr lang="en-US" dirty="0"/>
                        <a:t>R-</a:t>
                      </a:r>
                    </a:p>
                  </a:txBody>
                  <a:tcPr anchor="ctr"/>
                </a:tc>
                <a:tc>
                  <a:txBody>
                    <a:bodyPr/>
                    <a:lstStyle/>
                    <a:p>
                      <a:pPr algn="ctr"/>
                      <a:r>
                        <a:rPr lang="en-US" dirty="0"/>
                        <a:t>RW</a:t>
                      </a:r>
                    </a:p>
                  </a:txBody>
                  <a:tcPr anchor="ctr"/>
                </a:tc>
                <a:extLst>
                  <a:ext uri="{0D108BD9-81ED-4DB2-BD59-A6C34878D82A}">
                    <a16:rowId xmlns:a16="http://schemas.microsoft.com/office/drawing/2014/main" xmlns="" val="10003"/>
                  </a:ext>
                </a:extLst>
              </a:tr>
              <a:tr h="370840">
                <a:tc>
                  <a:txBody>
                    <a:bodyPr/>
                    <a:lstStyle/>
                    <a:p>
                      <a:pPr algn="ctr"/>
                      <a:r>
                        <a:rPr lang="en-US" dirty="0"/>
                        <a:t>Driver Data Section</a:t>
                      </a:r>
                    </a:p>
                  </a:txBody>
                  <a:tcPr anchor="ctr"/>
                </a:tc>
                <a:tc>
                  <a:txBody>
                    <a:bodyPr/>
                    <a:lstStyle/>
                    <a:p>
                      <a:pPr algn="ctr"/>
                      <a:r>
                        <a:rPr lang="en-US" dirty="0"/>
                        <a:t>--</a:t>
                      </a:r>
                    </a:p>
                  </a:txBody>
                  <a:tcPr anchor="ctr"/>
                </a:tc>
                <a:tc>
                  <a:txBody>
                    <a:bodyPr/>
                    <a:lstStyle/>
                    <a:p>
                      <a:pPr algn="ctr"/>
                      <a:r>
                        <a:rPr lang="en-US" dirty="0"/>
                        <a:t>RW</a:t>
                      </a:r>
                    </a:p>
                  </a:txBody>
                  <a:tcPr anchor="ctr"/>
                </a:tc>
                <a:tc>
                  <a:txBody>
                    <a:bodyPr/>
                    <a:lstStyle/>
                    <a:p>
                      <a:pPr algn="ctr"/>
                      <a:r>
                        <a:rPr lang="en-US" dirty="0"/>
                        <a:t>RW</a:t>
                      </a:r>
                    </a:p>
                  </a:txBody>
                  <a:tcPr anchor="ctr"/>
                </a:tc>
                <a:extLst>
                  <a:ext uri="{0D108BD9-81ED-4DB2-BD59-A6C34878D82A}">
                    <a16:rowId xmlns:a16="http://schemas.microsoft.com/office/drawing/2014/main" xmlns="" val="1170631041"/>
                  </a:ext>
                </a:extLst>
              </a:tr>
              <a:tr h="370840">
                <a:tc>
                  <a:txBody>
                    <a:bodyPr/>
                    <a:lstStyle/>
                    <a:p>
                      <a:pPr algn="ctr"/>
                      <a:r>
                        <a:rPr lang="en-US" dirty="0"/>
                        <a:t>Shared Data Buffer</a:t>
                      </a:r>
                    </a:p>
                  </a:txBody>
                  <a:tcPr anchor="ctr"/>
                </a:tc>
                <a:tc>
                  <a:txBody>
                    <a:bodyPr/>
                    <a:lstStyle/>
                    <a:p>
                      <a:pPr algn="ctr"/>
                      <a:r>
                        <a:rPr lang="en-US" dirty="0"/>
                        <a:t>RW</a:t>
                      </a:r>
                    </a:p>
                  </a:txBody>
                  <a:tcPr anchor="ctr"/>
                </a:tc>
                <a:tc>
                  <a:txBody>
                    <a:bodyPr/>
                    <a:lstStyle/>
                    <a:p>
                      <a:pPr algn="ctr"/>
                      <a:r>
                        <a:rPr lang="en-US" dirty="0"/>
                        <a:t>RW</a:t>
                      </a:r>
                    </a:p>
                  </a:txBody>
                  <a:tcPr anchor="ctr"/>
                </a:tc>
                <a:tc>
                  <a:txBody>
                    <a:bodyPr/>
                    <a:lstStyle/>
                    <a:p>
                      <a:pPr algn="ctr"/>
                      <a:r>
                        <a:rPr lang="en-US" dirty="0"/>
                        <a:t>RW</a:t>
                      </a:r>
                    </a:p>
                  </a:txBody>
                  <a:tcPr anchor="ctr"/>
                </a:tc>
                <a:extLst>
                  <a:ext uri="{0D108BD9-81ED-4DB2-BD59-A6C34878D82A}">
                    <a16:rowId xmlns:a16="http://schemas.microsoft.com/office/drawing/2014/main" xmlns="" val="1427222188"/>
                  </a:ext>
                </a:extLst>
              </a:tr>
            </a:tbl>
          </a:graphicData>
        </a:graphic>
      </p:graphicFrame>
      <p:sp>
        <p:nvSpPr>
          <p:cNvPr id="5" name="Content Placeholder 5">
            <a:extLst>
              <a:ext uri="{FF2B5EF4-FFF2-40B4-BE49-F238E27FC236}">
                <a16:creationId xmlns:a16="http://schemas.microsoft.com/office/drawing/2014/main" xmlns="" id="{58533D63-7054-4AC3-9628-20415D0578DD}"/>
              </a:ext>
            </a:extLst>
          </p:cNvPr>
          <p:cNvSpPr txBox="1">
            <a:spLocks/>
          </p:cNvSpPr>
          <p:nvPr/>
        </p:nvSpPr>
        <p:spPr>
          <a:xfrm>
            <a:off x="838200" y="4216399"/>
            <a:ext cx="10515600" cy="1960563"/>
          </a:xfrm>
          <a:prstGeom prst="rect">
            <a:avLst/>
          </a:prstGeom>
        </p:spPr>
        <p:txBody>
          <a:bodyPr vert="horz" lIns="91440" tIns="45720" rIns="91440" bIns="45720" rtlCol="0">
            <a:normAutofit fontScale="92500" lnSpcReduction="10000"/>
          </a:bodyPr>
          <a:lstStyle>
            <a:defPPr>
              <a:defRPr lang="en-US"/>
            </a:defPPr>
            <a:lvl1pPr marL="228600" indent="-228600">
              <a:lnSpc>
                <a:spcPct val="90000"/>
              </a:lnSpc>
              <a:spcBef>
                <a:spcPts val="1000"/>
              </a:spcBef>
              <a:buFont typeface="Arial" panose="020B0604020202020204" pitchFamily="34" charset="0"/>
              <a:buChar char="•"/>
              <a:defRPr sz="2800">
                <a:latin typeface="Arial"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Driver is only granted the access it really needs.</a:t>
            </a:r>
          </a:p>
          <a:p>
            <a:r>
              <a:rPr lang="en-US" dirty="0"/>
              <a:t>Blue screen: Windows finds a fatal error and displays text mode and prints CPU and RAM contents.</a:t>
            </a:r>
          </a:p>
          <a:p>
            <a:r>
              <a:rPr lang="en-US" dirty="0"/>
              <a:t>Many of these problems result due to faulty device drivers (people who write drivers rarely know OS rules).</a:t>
            </a:r>
          </a:p>
        </p:txBody>
      </p:sp>
    </p:spTree>
    <p:extLst>
      <p:ext uri="{BB962C8B-B14F-4D97-AF65-F5344CB8AC3E}">
        <p14:creationId xmlns:p14="http://schemas.microsoft.com/office/powerpoint/2010/main" val="17479340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100575"/>
          </a:xfrm>
        </p:spPr>
        <p:txBody>
          <a:bodyPr>
            <a:normAutofit fontScale="90000"/>
          </a:bodyPr>
          <a:lstStyle/>
          <a:p>
            <a:r>
              <a:rPr lang="en-GB" dirty="0"/>
              <a:t>“Lab” 2: Learning Shell Scripting in Linux</a:t>
            </a:r>
          </a:p>
        </p:txBody>
      </p:sp>
      <p:sp>
        <p:nvSpPr>
          <p:cNvPr id="3" name="Content Placeholder 2">
            <a:extLst>
              <a:ext uri="{FF2B5EF4-FFF2-40B4-BE49-F238E27FC236}">
                <a16:creationId xmlns:a16="http://schemas.microsoft.com/office/drawing/2014/main" xmlns="" id="{B8EF296D-811B-47FB-807D-6A8EC4FEEB6A}"/>
              </a:ext>
            </a:extLst>
          </p:cNvPr>
          <p:cNvSpPr txBox="1">
            <a:spLocks/>
          </p:cNvSpPr>
          <p:nvPr/>
        </p:nvSpPr>
        <p:spPr>
          <a:xfrm>
            <a:off x="201010" y="2658534"/>
            <a:ext cx="11789979" cy="30771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Go to </a:t>
            </a:r>
            <a:r>
              <a:rPr lang="en-US" dirty="0">
                <a:hlinkClick r:id="rId2"/>
              </a:rPr>
              <a:t>linuxcommand.org</a:t>
            </a:r>
            <a:r>
              <a:rPr lang="en-US" dirty="0"/>
              <a:t>.</a:t>
            </a:r>
          </a:p>
          <a:p>
            <a:pPr algn="l"/>
            <a:endParaRPr lang="en-US" dirty="0"/>
          </a:p>
          <a:p>
            <a:pPr marL="342900" indent="-342900" algn="l">
              <a:buFont typeface="Arial" panose="020B0604020202020204" pitchFamily="34" charset="0"/>
              <a:buChar char="•"/>
            </a:pPr>
            <a:r>
              <a:rPr lang="en-US" dirty="0"/>
              <a:t>Go through section </a:t>
            </a:r>
            <a:r>
              <a:rPr lang="en-US" i="1" dirty="0"/>
              <a:t>Learning the Shell.</a:t>
            </a:r>
          </a:p>
          <a:p>
            <a:pPr marL="800100" lvl="1" indent="-342900" algn="l">
              <a:buFont typeface="Arial" panose="020B0604020202020204" pitchFamily="34" charset="0"/>
              <a:buChar char="•"/>
            </a:pPr>
            <a:r>
              <a:rPr lang="en-US" i="1" dirty="0"/>
              <a:t>To test the </a:t>
            </a:r>
            <a:r>
              <a:rPr lang="en-US" i="1" dirty="0" smtClean="0"/>
              <a:t>commands, </a:t>
            </a:r>
            <a:r>
              <a:rPr lang="en-US" i="1" dirty="0"/>
              <a:t>you can use your VM!</a:t>
            </a:r>
          </a:p>
          <a:p>
            <a:pPr marL="342900" indent="-342900" algn="l">
              <a:buFont typeface="Arial" panose="020B0604020202020204" pitchFamily="34" charset="0"/>
              <a:buChar char="•"/>
            </a:pPr>
            <a:endParaRPr lang="en-US" b="1" dirty="0"/>
          </a:p>
          <a:p>
            <a:pPr marL="342900" indent="-342900" algn="l">
              <a:buFont typeface="Arial" panose="020B0604020202020204" pitchFamily="34" charset="0"/>
              <a:buChar char="•"/>
            </a:pPr>
            <a:r>
              <a:rPr lang="en-US" dirty="0"/>
              <a:t>Further information and practice can be found on “The Linux Command Line” book (PDF is on Moodle).</a:t>
            </a:r>
          </a:p>
          <a:p>
            <a:endParaRPr lang="en-US" dirty="0"/>
          </a:p>
        </p:txBody>
      </p:sp>
    </p:spTree>
    <p:extLst>
      <p:ext uri="{BB962C8B-B14F-4D97-AF65-F5344CB8AC3E}">
        <p14:creationId xmlns:p14="http://schemas.microsoft.com/office/powerpoint/2010/main" val="34157433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100575"/>
          </a:xfrm>
        </p:spPr>
        <p:txBody>
          <a:bodyPr>
            <a:normAutofit/>
          </a:bodyPr>
          <a:lstStyle/>
          <a:p>
            <a:r>
              <a:rPr lang="en-GB" dirty="0"/>
              <a:t>Lab 3: Writing Shell Scripts</a:t>
            </a:r>
          </a:p>
        </p:txBody>
      </p:sp>
      <p:sp>
        <p:nvSpPr>
          <p:cNvPr id="3" name="Content Placeholder 2">
            <a:extLst>
              <a:ext uri="{FF2B5EF4-FFF2-40B4-BE49-F238E27FC236}">
                <a16:creationId xmlns:a16="http://schemas.microsoft.com/office/drawing/2014/main" xmlns="" id="{B8EF296D-811B-47FB-807D-6A8EC4FEEB6A}"/>
              </a:ext>
            </a:extLst>
          </p:cNvPr>
          <p:cNvSpPr txBox="1">
            <a:spLocks/>
          </p:cNvSpPr>
          <p:nvPr/>
        </p:nvSpPr>
        <p:spPr>
          <a:xfrm>
            <a:off x="201010" y="3977728"/>
            <a:ext cx="11789979" cy="212051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ADDITIONAL PRACTICE</a:t>
            </a:r>
          </a:p>
          <a:p>
            <a:pPr marL="342900" indent="-342900" algn="l">
              <a:buFont typeface="Arial" panose="020B0604020202020204" pitchFamily="34" charset="0"/>
              <a:buChar char="•"/>
            </a:pPr>
            <a:r>
              <a:rPr lang="en-US" dirty="0"/>
              <a:t> </a:t>
            </a:r>
            <a:r>
              <a:rPr lang="en-US" i="1" dirty="0"/>
              <a:t>Writing Shell Scripts in</a:t>
            </a:r>
            <a:r>
              <a:rPr lang="en-US" dirty="0"/>
              <a:t> </a:t>
            </a:r>
            <a:r>
              <a:rPr lang="en-US" dirty="0">
                <a:hlinkClick r:id="rId2"/>
              </a:rPr>
              <a:t>linuxcommand.org</a:t>
            </a:r>
            <a:r>
              <a:rPr lang="en-US" dirty="0"/>
              <a:t>.</a:t>
            </a:r>
          </a:p>
          <a:p>
            <a:pPr marL="342900" indent="-342900" algn="l">
              <a:buFont typeface="Arial" panose="020B0604020202020204" pitchFamily="34" charset="0"/>
              <a:buChar char="•"/>
            </a:pPr>
            <a:r>
              <a:rPr lang="en-US" i="1" dirty="0"/>
              <a:t>“</a:t>
            </a:r>
            <a:r>
              <a:rPr lang="en-US" dirty="0"/>
              <a:t>The Linux Command Line” book (PDF is on Moodle).</a:t>
            </a:r>
          </a:p>
          <a:p>
            <a:endParaRPr lang="en-US" dirty="0"/>
          </a:p>
        </p:txBody>
      </p:sp>
    </p:spTree>
    <p:extLst>
      <p:ext uri="{BB962C8B-B14F-4D97-AF65-F5344CB8AC3E}">
        <p14:creationId xmlns:p14="http://schemas.microsoft.com/office/powerpoint/2010/main" val="3600204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0E7A02-6B74-45AD-9F19-C78A08983DBD}"/>
              </a:ext>
            </a:extLst>
          </p:cNvPr>
          <p:cNvSpPr>
            <a:spLocks noGrp="1"/>
          </p:cNvSpPr>
          <p:nvPr>
            <p:ph type="title"/>
          </p:nvPr>
        </p:nvSpPr>
        <p:spPr>
          <a:xfrm>
            <a:off x="377686" y="160246"/>
            <a:ext cx="10515600" cy="1131841"/>
          </a:xfrm>
        </p:spPr>
        <p:txBody>
          <a:bodyPr/>
          <a:lstStyle/>
          <a:p>
            <a:r>
              <a:rPr lang="en-GB" dirty="0"/>
              <a:t>The Security Process</a:t>
            </a:r>
          </a:p>
        </p:txBody>
      </p:sp>
      <p:sp>
        <p:nvSpPr>
          <p:cNvPr id="3" name="Content Placeholder 2">
            <a:extLst>
              <a:ext uri="{FF2B5EF4-FFF2-40B4-BE49-F238E27FC236}">
                <a16:creationId xmlns:a16="http://schemas.microsoft.com/office/drawing/2014/main" xmlns="" id="{7A78479B-2D45-4216-8399-1081909D03E4}"/>
              </a:ext>
            </a:extLst>
          </p:cNvPr>
          <p:cNvSpPr>
            <a:spLocks noGrp="1"/>
          </p:cNvSpPr>
          <p:nvPr>
            <p:ph idx="1"/>
          </p:nvPr>
        </p:nvSpPr>
        <p:spPr>
          <a:xfrm>
            <a:off x="377686" y="1292086"/>
            <a:ext cx="10515600" cy="5565913"/>
          </a:xfrm>
        </p:spPr>
        <p:txBody>
          <a:bodyPr>
            <a:normAutofit/>
          </a:bodyPr>
          <a:lstStyle/>
          <a:p>
            <a:r>
              <a:rPr lang="en-GB" sz="2400" dirty="0"/>
              <a:t>Six steps:</a:t>
            </a:r>
          </a:p>
          <a:p>
            <a:pPr marL="914400" lvl="1" indent="-457200">
              <a:buFont typeface="+mj-lt"/>
              <a:buAutoNum type="arabicPeriod"/>
            </a:pPr>
            <a:r>
              <a:rPr lang="en-GB" sz="2000" dirty="0"/>
              <a:t>Identify your assets.</a:t>
            </a:r>
          </a:p>
          <a:p>
            <a:pPr marL="914400" lvl="1" indent="-457200">
              <a:buFont typeface="+mj-lt"/>
              <a:buAutoNum type="arabicPeriod"/>
            </a:pPr>
            <a:r>
              <a:rPr lang="en-GB" sz="2000" dirty="0"/>
              <a:t>Analyse the risk of attack.</a:t>
            </a:r>
          </a:p>
          <a:p>
            <a:pPr marL="914400" lvl="1" indent="-457200">
              <a:buFont typeface="+mj-lt"/>
              <a:buAutoNum type="arabicPeriod"/>
            </a:pPr>
            <a:r>
              <a:rPr lang="en-GB" sz="2000" dirty="0"/>
              <a:t>Establish your security policy.</a:t>
            </a:r>
          </a:p>
          <a:p>
            <a:pPr marL="914400" lvl="1" indent="-457200">
              <a:buFont typeface="+mj-lt"/>
              <a:buAutoNum type="arabicPeriod"/>
            </a:pPr>
            <a:r>
              <a:rPr lang="en-GB" sz="2000" dirty="0"/>
              <a:t>Implement your defences.</a:t>
            </a:r>
          </a:p>
          <a:p>
            <a:pPr marL="914400" lvl="1" indent="-457200">
              <a:buFont typeface="+mj-lt"/>
              <a:buAutoNum type="arabicPeriod"/>
            </a:pPr>
            <a:r>
              <a:rPr lang="en-GB" sz="2000" dirty="0"/>
              <a:t>Monitor your defences.</a:t>
            </a:r>
          </a:p>
          <a:p>
            <a:pPr marL="914400" lvl="1" indent="-457200">
              <a:buFont typeface="+mj-lt"/>
              <a:buAutoNum type="arabicPeriod"/>
            </a:pPr>
            <a:r>
              <a:rPr lang="en-GB" sz="2000" dirty="0"/>
              <a:t>Recover from attacks.</a:t>
            </a:r>
          </a:p>
          <a:p>
            <a:pPr marL="914400" lvl="1" indent="-457200">
              <a:buFont typeface="+mj-lt"/>
              <a:buAutoNum type="arabicPeriod"/>
            </a:pPr>
            <a:endParaRPr lang="en-GB" sz="2000" dirty="0"/>
          </a:p>
          <a:p>
            <a:r>
              <a:rPr lang="en-GB" sz="2400" dirty="0"/>
              <a:t>Features shared:</a:t>
            </a:r>
          </a:p>
          <a:p>
            <a:pPr lvl="1"/>
            <a:r>
              <a:rPr lang="en-GB" sz="2000" dirty="0"/>
              <a:t>Planning</a:t>
            </a:r>
          </a:p>
          <a:p>
            <a:pPr lvl="1"/>
            <a:r>
              <a:rPr lang="en-GB" sz="2000" dirty="0"/>
              <a:t>Trade-off analysis</a:t>
            </a:r>
          </a:p>
          <a:p>
            <a:pPr lvl="1"/>
            <a:r>
              <a:rPr lang="en-GB" sz="2000" dirty="0"/>
              <a:t>Verification</a:t>
            </a:r>
          </a:p>
          <a:p>
            <a:pPr lvl="1"/>
            <a:r>
              <a:rPr lang="en-GB" sz="2000" dirty="0"/>
              <a:t>Iteration</a:t>
            </a:r>
          </a:p>
          <a:p>
            <a:pPr lvl="1"/>
            <a:endParaRPr lang="en-GB" sz="2000" dirty="0"/>
          </a:p>
          <a:p>
            <a:r>
              <a:rPr lang="en-GB" sz="2400" dirty="0"/>
              <a:t>Moreover, it ensures that we have systematically reviewed the risks. </a:t>
            </a:r>
          </a:p>
        </p:txBody>
      </p:sp>
      <mc:AlternateContent xmlns:mc="http://schemas.openxmlformats.org/markup-compatibility/2006" xmlns:a14="http://schemas.microsoft.com/office/drawing/2010/main">
        <mc:Choice Requires="a14">
          <p:sp>
            <p:nvSpPr>
              <p:cNvPr id="4" name="TextBox 3"/>
              <p:cNvSpPr txBox="1"/>
              <p:nvPr/>
            </p:nvSpPr>
            <p:spPr>
              <a:xfrm>
                <a:off x="2927073" y="4463926"/>
                <a:ext cx="601318"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sz="4400" b="0" i="1" smtClean="0">
                          <a:latin typeface="Cambria Math" panose="02040503050406030204" pitchFamily="18" charset="0"/>
                        </a:rPr>
                        <m:t>}</m:t>
                      </m:r>
                    </m:oMath>
                  </m:oMathPara>
                </a14:m>
                <a:endParaRPr lang="en-GB" sz="4400" dirty="0"/>
              </a:p>
            </p:txBody>
          </p:sp>
        </mc:Choice>
        <mc:Fallback xmlns="">
          <p:sp>
            <p:nvSpPr>
              <p:cNvPr id="4" name="TextBox 3"/>
              <p:cNvSpPr txBox="1">
                <a:spLocks noRot="1" noChangeAspect="1" noMove="1" noResize="1" noEditPoints="1" noAdjustHandles="1" noChangeArrowheads="1" noChangeShapeType="1" noTextEdit="1"/>
              </p:cNvSpPr>
              <p:nvPr/>
            </p:nvSpPr>
            <p:spPr>
              <a:xfrm>
                <a:off x="2927073" y="4463926"/>
                <a:ext cx="601318" cy="677108"/>
              </a:xfrm>
              <a:prstGeom prst="rect">
                <a:avLst/>
              </a:prstGeom>
              <a:blipFill rotWithShape="0">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927073" y="5141034"/>
                <a:ext cx="601318"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sz="4400" b="0" i="1" smtClean="0">
                          <a:latin typeface="Cambria Math" panose="02040503050406030204" pitchFamily="18" charset="0"/>
                        </a:rPr>
                        <m:t>}</m:t>
                      </m:r>
                    </m:oMath>
                  </m:oMathPara>
                </a14:m>
                <a:endParaRPr lang="en-GB" sz="4400" dirty="0"/>
              </a:p>
            </p:txBody>
          </p:sp>
        </mc:Choice>
        <mc:Fallback xmlns="">
          <p:sp>
            <p:nvSpPr>
              <p:cNvPr id="9" name="TextBox 8"/>
              <p:cNvSpPr txBox="1">
                <a:spLocks noRot="1" noChangeAspect="1" noMove="1" noResize="1" noEditPoints="1" noAdjustHandles="1" noChangeArrowheads="1" noChangeShapeType="1" noTextEdit="1"/>
              </p:cNvSpPr>
              <p:nvPr/>
            </p:nvSpPr>
            <p:spPr>
              <a:xfrm>
                <a:off x="2927073" y="5141034"/>
                <a:ext cx="601318" cy="677108"/>
              </a:xfrm>
              <a:prstGeom prst="rect">
                <a:avLst/>
              </a:prstGeom>
              <a:blipFill rotWithShape="0">
                <a:blip r:embed="rId4"/>
                <a:stretch>
                  <a:fillRect/>
                </a:stretch>
              </a:blipFill>
            </p:spPr>
            <p:txBody>
              <a:bodyPr/>
              <a:lstStyle/>
              <a:p>
                <a:r>
                  <a:rPr lang="en-GB">
                    <a:noFill/>
                  </a:rPr>
                  <a:t> </a:t>
                </a:r>
              </a:p>
            </p:txBody>
          </p:sp>
        </mc:Fallback>
      </mc:AlternateContent>
      <p:sp>
        <p:nvSpPr>
          <p:cNvPr id="11" name="TextBox 10"/>
          <p:cNvSpPr txBox="1"/>
          <p:nvPr/>
        </p:nvSpPr>
        <p:spPr>
          <a:xfrm>
            <a:off x="3351476" y="4679369"/>
            <a:ext cx="1277979" cy="369332"/>
          </a:xfrm>
          <a:prstGeom prst="rect">
            <a:avLst/>
          </a:prstGeom>
          <a:noFill/>
        </p:spPr>
        <p:txBody>
          <a:bodyPr wrap="none" rtlCol="0">
            <a:spAutoFit/>
          </a:bodyPr>
          <a:lstStyle/>
          <a:p>
            <a:r>
              <a:rPr lang="en-GB" dirty="0"/>
              <a:t>Early stages</a:t>
            </a:r>
          </a:p>
        </p:txBody>
      </p:sp>
      <p:sp>
        <p:nvSpPr>
          <p:cNvPr id="12" name="TextBox 11"/>
          <p:cNvSpPr txBox="1"/>
          <p:nvPr/>
        </p:nvSpPr>
        <p:spPr>
          <a:xfrm>
            <a:off x="3351476" y="5325700"/>
            <a:ext cx="1298048" cy="369332"/>
          </a:xfrm>
          <a:prstGeom prst="rect">
            <a:avLst/>
          </a:prstGeom>
          <a:noFill/>
        </p:spPr>
        <p:txBody>
          <a:bodyPr wrap="none" rtlCol="0">
            <a:spAutoFit/>
          </a:bodyPr>
          <a:lstStyle/>
          <a:p>
            <a:r>
              <a:rPr lang="en-GB" dirty="0"/>
              <a:t>Later stages</a:t>
            </a:r>
          </a:p>
        </p:txBody>
      </p:sp>
    </p:spTree>
    <p:extLst>
      <p:ext uri="{BB962C8B-B14F-4D97-AF65-F5344CB8AC3E}">
        <p14:creationId xmlns:p14="http://schemas.microsoft.com/office/powerpoint/2010/main" val="273959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262" y="129829"/>
            <a:ext cx="9853816" cy="6141762"/>
          </a:xfrm>
          <a:prstGeom prst="rect">
            <a:avLst/>
          </a:prstGeom>
        </p:spPr>
      </p:pic>
      <p:sp>
        <p:nvSpPr>
          <p:cNvPr id="9" name="Rectangle 8"/>
          <p:cNvSpPr/>
          <p:nvPr/>
        </p:nvSpPr>
        <p:spPr>
          <a:xfrm>
            <a:off x="0" y="6581001"/>
            <a:ext cx="12019722" cy="276999"/>
          </a:xfrm>
          <a:prstGeom prst="rect">
            <a:avLst/>
          </a:prstGeom>
        </p:spPr>
        <p:txBody>
          <a:bodyPr wrap="square">
            <a:spAutoFit/>
          </a:bodyPr>
          <a:lstStyle/>
          <a:p>
            <a:r>
              <a:rPr lang="en-GB" sz="1200" dirty="0"/>
              <a:t>https://www.extremetech.com/computing/200898-windows-pcs-vulnerable-to-stuxnet-attack-five-years-after-patches</a:t>
            </a:r>
          </a:p>
        </p:txBody>
      </p:sp>
    </p:spTree>
    <p:extLst>
      <p:ext uri="{BB962C8B-B14F-4D97-AF65-F5344CB8AC3E}">
        <p14:creationId xmlns:p14="http://schemas.microsoft.com/office/powerpoint/2010/main" val="10852039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Controlling a Computer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0772" y="3729659"/>
            <a:ext cx="2857500" cy="2857500"/>
          </a:xfrm>
          <a:prstGeom prst="rect">
            <a:avLst/>
          </a:prstGeom>
        </p:spPr>
      </p:pic>
    </p:spTree>
    <p:extLst>
      <p:ext uri="{BB962C8B-B14F-4D97-AF65-F5344CB8AC3E}">
        <p14:creationId xmlns:p14="http://schemas.microsoft.com/office/powerpoint/2010/main" val="4010030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501" y="149087"/>
            <a:ext cx="3932237" cy="983974"/>
          </a:xfrm>
        </p:spPr>
        <p:txBody>
          <a:bodyPr>
            <a:normAutofit/>
          </a:bodyPr>
          <a:lstStyle/>
          <a:p>
            <a:r>
              <a:rPr lang="en-US" sz="4800" dirty="0"/>
              <a:t>Motherboard</a:t>
            </a:r>
          </a:p>
        </p:txBody>
      </p:sp>
      <p:pic>
        <p:nvPicPr>
          <p:cNvPr id="8" name="Picture 7"/>
          <p:cNvPicPr>
            <a:picLocks noChangeAspect="1"/>
          </p:cNvPicPr>
          <p:nvPr/>
        </p:nvPicPr>
        <p:blipFill>
          <a:blip r:embed="rId3"/>
          <a:stretch>
            <a:fillRect/>
          </a:stretch>
        </p:blipFill>
        <p:spPr>
          <a:xfrm>
            <a:off x="4165738" y="803957"/>
            <a:ext cx="7241391" cy="5318802"/>
          </a:xfrm>
          <a:prstGeom prst="rect">
            <a:avLst/>
          </a:prstGeom>
        </p:spPr>
      </p:pic>
      <p:sp>
        <p:nvSpPr>
          <p:cNvPr id="10" name="Rectangle 9"/>
          <p:cNvSpPr/>
          <p:nvPr/>
        </p:nvSpPr>
        <p:spPr>
          <a:xfrm>
            <a:off x="0" y="6581001"/>
            <a:ext cx="12192000" cy="276999"/>
          </a:xfrm>
          <a:prstGeom prst="rect">
            <a:avLst/>
          </a:prstGeom>
        </p:spPr>
        <p:txBody>
          <a:bodyPr wrap="square">
            <a:spAutoFit/>
          </a:bodyPr>
          <a:lstStyle/>
          <a:p>
            <a:r>
              <a:rPr lang="en-US" sz="1200" dirty="0"/>
              <a:t>https://</a:t>
            </a:r>
            <a:r>
              <a:rPr lang="en-US" sz="1200" dirty="0" err="1"/>
              <a:t>upload.wikimedia.org</a:t>
            </a:r>
            <a:r>
              <a:rPr lang="en-US" sz="1200" dirty="0"/>
              <a:t>/</a:t>
            </a:r>
            <a:r>
              <a:rPr lang="en-US" sz="1200" dirty="0" err="1"/>
              <a:t>wikipedia</a:t>
            </a:r>
            <a:r>
              <a:rPr lang="en-US" sz="1200" dirty="0"/>
              <a:t>/commons/thumb/9/9d/Acer_E360_Socket_939_motherboard_by_Foxconn.svg/2000px-Acer_E360_Socket_939_motherboard_by_Foxconn.svg.png</a:t>
            </a:r>
          </a:p>
        </p:txBody>
      </p:sp>
      <p:sp>
        <p:nvSpPr>
          <p:cNvPr id="4" name="Oval 3"/>
          <p:cNvSpPr/>
          <p:nvPr/>
        </p:nvSpPr>
        <p:spPr>
          <a:xfrm>
            <a:off x="5178287" y="4790661"/>
            <a:ext cx="1272209"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4165738" y="2676940"/>
            <a:ext cx="1272209"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p:cNvSpPr/>
          <p:nvPr/>
        </p:nvSpPr>
        <p:spPr>
          <a:xfrm>
            <a:off x="7653867" y="630705"/>
            <a:ext cx="1438642" cy="7644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4538134" y="509236"/>
            <a:ext cx="3285066" cy="19954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9978886" y="2550058"/>
            <a:ext cx="1428243" cy="5708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8344520" y="4790661"/>
            <a:ext cx="2548767" cy="14535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79513" y="2356206"/>
            <a:ext cx="3352154" cy="2246769"/>
          </a:xfrm>
          <a:prstGeom prst="rect">
            <a:avLst/>
          </a:prstGeom>
        </p:spPr>
        <p:txBody>
          <a:bodyPr wrap="square">
            <a:spAutoFit/>
          </a:bodyPr>
          <a:lstStyle/>
          <a:p>
            <a:pPr marL="914400" lvl="1" indent="-457200">
              <a:buFont typeface="+mj-lt"/>
              <a:buAutoNum type="arabicPeriod"/>
            </a:pPr>
            <a:r>
              <a:rPr lang="en-GB" sz="2000" dirty="0"/>
              <a:t>CPU</a:t>
            </a:r>
          </a:p>
          <a:p>
            <a:pPr marL="914400" lvl="1" indent="-457200">
              <a:buFont typeface="+mj-lt"/>
              <a:buAutoNum type="arabicPeriod"/>
            </a:pPr>
            <a:endParaRPr lang="en-GB" sz="2000" dirty="0"/>
          </a:p>
          <a:p>
            <a:pPr marL="914400" lvl="1" indent="-457200">
              <a:buFont typeface="+mj-lt"/>
              <a:buAutoNum type="arabicPeriod"/>
            </a:pPr>
            <a:r>
              <a:rPr lang="en-GB" sz="2000" dirty="0"/>
              <a:t>RAM</a:t>
            </a:r>
          </a:p>
          <a:p>
            <a:pPr marL="914400" lvl="1" indent="-457200">
              <a:buFont typeface="+mj-lt"/>
              <a:buAutoNum type="arabicPeriod"/>
            </a:pPr>
            <a:endParaRPr lang="en-GB" sz="2000" dirty="0"/>
          </a:p>
          <a:p>
            <a:pPr marL="914400" lvl="1" indent="-457200">
              <a:buFont typeface="+mj-lt"/>
              <a:buAutoNum type="arabicPeriod"/>
            </a:pPr>
            <a:r>
              <a:rPr lang="en-GB" sz="2000" dirty="0"/>
              <a:t>BIOS</a:t>
            </a:r>
          </a:p>
          <a:p>
            <a:pPr marL="914400" lvl="1" indent="-457200">
              <a:buFont typeface="+mj-lt"/>
              <a:buAutoNum type="arabicPeriod"/>
            </a:pPr>
            <a:endParaRPr lang="en-GB" sz="2000" dirty="0"/>
          </a:p>
          <a:p>
            <a:pPr marL="914400" lvl="1" indent="-457200">
              <a:buFont typeface="+mj-lt"/>
              <a:buAutoNum type="arabicPeriod"/>
            </a:pPr>
            <a:r>
              <a:rPr lang="en-GB" sz="2000" dirty="0"/>
              <a:t>I/O Connectors</a:t>
            </a:r>
          </a:p>
        </p:txBody>
      </p:sp>
    </p:spTree>
    <p:extLst>
      <p:ext uri="{BB962C8B-B14F-4D97-AF65-F5344CB8AC3E}">
        <p14:creationId xmlns:p14="http://schemas.microsoft.com/office/powerpoint/2010/main" val="20426108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1" grpId="0" animBg="1"/>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6116" y="275673"/>
            <a:ext cx="10515600" cy="1325563"/>
          </a:xfrm>
        </p:spPr>
        <p:txBody>
          <a:bodyPr/>
          <a:lstStyle/>
          <a:p>
            <a:r>
              <a:rPr lang="en-GB" dirty="0"/>
              <a:t>Program Execution</a:t>
            </a:r>
          </a:p>
        </p:txBody>
      </p:sp>
      <p:sp>
        <p:nvSpPr>
          <p:cNvPr id="3" name="Rectangle 2"/>
          <p:cNvSpPr/>
          <p:nvPr/>
        </p:nvSpPr>
        <p:spPr>
          <a:xfrm>
            <a:off x="838199" y="1835570"/>
            <a:ext cx="10651435" cy="3970318"/>
          </a:xfrm>
          <a:prstGeom prst="rect">
            <a:avLst/>
          </a:prstGeom>
        </p:spPr>
        <p:txBody>
          <a:bodyPr wrap="square">
            <a:spAutoFit/>
          </a:bodyPr>
          <a:lstStyle/>
          <a:p>
            <a:pPr marL="285750" indent="-285750">
              <a:buFont typeface="Arial" panose="020B0604020202020204" pitchFamily="34" charset="0"/>
              <a:buChar char="•"/>
            </a:pPr>
            <a:r>
              <a:rPr lang="en-GB" sz="3600" dirty="0"/>
              <a:t>A program counter (PC) in the CPU keeps track of where a program’s next instruction resides.</a:t>
            </a:r>
          </a:p>
          <a:p>
            <a:endParaRPr lang="en-GB" sz="3600" dirty="0"/>
          </a:p>
          <a:p>
            <a:pPr marL="285750" indent="-285750">
              <a:buFont typeface="Arial" panose="020B0604020202020204" pitchFamily="34" charset="0"/>
              <a:buChar char="•"/>
            </a:pPr>
            <a:r>
              <a:rPr lang="en-GB" sz="3600" dirty="0"/>
              <a:t>To execute a program, the CPU:</a:t>
            </a:r>
          </a:p>
          <a:p>
            <a:pPr marL="1200150" lvl="1" indent="-742950">
              <a:buFont typeface="+mj-lt"/>
              <a:buAutoNum type="arabicPeriod"/>
            </a:pPr>
            <a:r>
              <a:rPr lang="en-GB" sz="3600" dirty="0"/>
              <a:t>Retrieves the instruction from the RAM.</a:t>
            </a:r>
          </a:p>
          <a:p>
            <a:pPr marL="1200150" lvl="1" indent="-742950">
              <a:buFont typeface="+mj-lt"/>
              <a:buAutoNum type="arabicPeriod"/>
            </a:pPr>
            <a:r>
              <a:rPr lang="en-GB" sz="3600" dirty="0"/>
              <a:t>Performs it.</a:t>
            </a:r>
          </a:p>
          <a:p>
            <a:pPr marL="1200150" lvl="1" indent="-742950">
              <a:buFont typeface="+mj-lt"/>
              <a:buAutoNum type="arabicPeriod"/>
            </a:pPr>
            <a:r>
              <a:rPr lang="en-GB" sz="3600" dirty="0"/>
              <a:t>Updates PC to the point of the next instruction.</a:t>
            </a:r>
          </a:p>
        </p:txBody>
      </p:sp>
    </p:spTree>
    <p:extLst>
      <p:ext uri="{BB962C8B-B14F-4D97-AF65-F5344CB8AC3E}">
        <p14:creationId xmlns:p14="http://schemas.microsoft.com/office/powerpoint/2010/main" val="243496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10294</TotalTime>
  <Words>2975</Words>
  <Application>Microsoft Office PowerPoint</Application>
  <PresentationFormat>Widescreen</PresentationFormat>
  <Paragraphs>449</Paragraphs>
  <Slides>45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Cambria Math</vt:lpstr>
      <vt:lpstr>Courier New</vt:lpstr>
      <vt:lpstr>Office Theme</vt:lpstr>
      <vt:lpstr>The Security Landscape &amp; Controlling Computers</vt:lpstr>
      <vt:lpstr>Today’s Plan</vt:lpstr>
      <vt:lpstr>The Security Landscape</vt:lpstr>
      <vt:lpstr>The Security Landscape</vt:lpstr>
      <vt:lpstr>The Security Process</vt:lpstr>
      <vt:lpstr>PowerPoint Presentation</vt:lpstr>
      <vt:lpstr>Controlling a Computer</vt:lpstr>
      <vt:lpstr>Motherboard</vt:lpstr>
      <vt:lpstr>Program Execution</vt:lpstr>
      <vt:lpstr>Program Execution</vt:lpstr>
      <vt:lpstr>Program Execution</vt:lpstr>
      <vt:lpstr>Programs and Processes</vt:lpstr>
      <vt:lpstr>Operative Systems and Shells</vt:lpstr>
      <vt:lpstr>Programs and Processes</vt:lpstr>
      <vt:lpstr>Switching processes</vt:lpstr>
      <vt:lpstr>Buffer Overflows and the Morris Worm</vt:lpstr>
      <vt:lpstr>Backdoors</vt:lpstr>
      <vt:lpstr>PowerPoint Presentation</vt:lpstr>
      <vt:lpstr>The Finger Protocol</vt:lpstr>
      <vt:lpstr>Finger (Stack) Overflow</vt:lpstr>
      <vt:lpstr>Overflow data content</vt:lpstr>
      <vt:lpstr>Why this worked?</vt:lpstr>
      <vt:lpstr>The Worm</vt:lpstr>
      <vt:lpstr>Fighting the Worm</vt:lpstr>
      <vt:lpstr>Aftermath</vt:lpstr>
      <vt:lpstr>Access Control Strategies</vt:lpstr>
      <vt:lpstr>Type 1: Islands</vt:lpstr>
      <vt:lpstr>Type 2: Vaults</vt:lpstr>
      <vt:lpstr>Type 3: Puzzles</vt:lpstr>
      <vt:lpstr>Type 4: Patterns</vt:lpstr>
      <vt:lpstr>Principle 1: Open Design</vt:lpstr>
      <vt:lpstr>Principle 2: Chain of Control</vt:lpstr>
      <vt:lpstr>Subverting the Chain of Control</vt:lpstr>
      <vt:lpstr>Keeping Processes Separate</vt:lpstr>
      <vt:lpstr>Keeping Processes Separate</vt:lpstr>
      <vt:lpstr>Hardware Separation using Program Modes</vt:lpstr>
      <vt:lpstr>Hardware Separation using RAM Restriction</vt:lpstr>
      <vt:lpstr>Software Separation through User Identities</vt:lpstr>
      <vt:lpstr>Any Exceptions?</vt:lpstr>
      <vt:lpstr>Example 1</vt:lpstr>
      <vt:lpstr>Sharing Data</vt:lpstr>
      <vt:lpstr>Example 2: Sending Data to Pinter</vt:lpstr>
      <vt:lpstr>Access Matrix Example 2</vt:lpstr>
      <vt:lpstr>“Lab” 2: Learning Shell Scripting in Linux</vt:lpstr>
      <vt:lpstr>Lab 3: Writing Shell Scripts</vt:lpstr>
    </vt:vector>
  </TitlesOfParts>
  <Company>Robert Gordon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System Programming and Security</dc:title>
  <dc:creator>carlos</dc:creator>
  <cp:lastModifiedBy>carlos</cp:lastModifiedBy>
  <cp:revision>171</cp:revision>
  <dcterms:created xsi:type="dcterms:W3CDTF">2018-06-08T12:49:11Z</dcterms:created>
  <dcterms:modified xsi:type="dcterms:W3CDTF">2019-02-28T10:34:01Z</dcterms:modified>
</cp:coreProperties>
</file>